
<file path=[Content_Types].xml><?xml version="1.0" encoding="utf-8"?>
<Types xmlns="http://schemas.openxmlformats.org/package/2006/content-types"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7.xml"/>
  <Override ContentType="application/vnd.openxmlformats-officedocument.presentationml.notesSlide+xml" PartName="/ppt/notesSlides/notesSlide5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1.xml"/>
  <Override ContentType="application/vnd.openxmlformats-officedocument.presentationml.notesSlide+xml" PartName="/ppt/notesSlides/notesSlide109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07.xml"/>
  <Override ContentType="application/vnd.openxmlformats-officedocument.presentationml.notesSlide+xml" PartName="/ppt/notesSlides/notesSlide100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85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77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73.xml"/>
  <Override ContentType="application/vnd.openxmlformats-officedocument.presentationml.notesSlide+xml" PartName="/ppt/notesSlides/notesSlide8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69.xml"/>
  <Override ContentType="application/vnd.openxmlformats-officedocument.presentationml.notesSlide+xml" PartName="/ppt/notesSlides/notesSlide105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93.xml"/>
  <Override ContentType="application/vnd.openxmlformats-officedocument.presentationml.notesSlide+xml" PartName="/ppt/notesSlides/notesSlide87.xml"/>
  <Override ContentType="application/vnd.openxmlformats-officedocument.presentationml.notesSlide+xml" PartName="/ppt/notesSlides/notesSlide57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110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75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54.xml"/>
  <Override ContentType="application/vnd.openxmlformats-officedocument.presentationml.notesSlide+xml" PartName="/ppt/notesSlides/notesSlide112.xml"/>
  <Override ContentType="application/vnd.openxmlformats-officedocument.presentationml.notesSlide+xml" PartName="/ppt/notesSlides/notesSlide103.xml"/>
  <Override ContentType="application/vnd.openxmlformats-officedocument.presentationml.notesSlide+xml" PartName="/ppt/notesSlides/notesSlide97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9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63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60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114.xml"/>
  <Override ContentType="application/vnd.openxmlformats-officedocument.presentationml.notesSlide+xml" PartName="/ppt/notesSlides/notesSlide101.xml"/>
  <Override ContentType="application/vnd.openxmlformats-officedocument.presentationml.notesSlide+xml" PartName="/ppt/notesSlides/notesSlide95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65.xml"/>
  <Override ContentType="application/vnd.openxmlformats-officedocument.presentationml.notesSlide+xml" PartName="/ppt/notesSlides/notesSlide78.xml"/>
  <Override ContentType="application/vnd.openxmlformats-officedocument.presentationml.notesSlide+xml" PartName="/ppt/notesSlides/notesSlide71.xml"/>
  <Override ContentType="application/vnd.openxmlformats-officedocument.presentationml.notesSlide+xml" PartName="/ppt/notesSlides/notesSlide92.xml"/>
  <Override ContentType="application/vnd.openxmlformats-officedocument.presentationml.notesSlide+xml" PartName="/ppt/notesSlides/notesSlide84.xml"/>
  <Override ContentType="application/vnd.openxmlformats-officedocument.presentationml.notesSlide+xml" PartName="/ppt/notesSlides/notesSlide76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68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82.xml"/>
  <Override ContentType="application/vnd.openxmlformats-officedocument.presentationml.notesSlide+xml" PartName="/ppt/notesSlides/notesSlide9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108.xml"/>
  <Override ContentType="application/vnd.openxmlformats-officedocument.presentationml.notesSlide+xml" PartName="/ppt/notesSlides/notesSlide90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86.xml"/>
  <Override ContentType="application/vnd.openxmlformats-officedocument.presentationml.notesSlide+xml" PartName="/ppt/notesSlides/notesSlide106.xml"/>
  <Override ContentType="application/vnd.openxmlformats-officedocument.presentationml.notesSlide+xml" PartName="/ppt/notesSlides/notesSlide99.xml"/>
  <Override ContentType="application/vnd.openxmlformats-officedocument.presentationml.notesSlide+xml" PartName="/ppt/notesSlides/notesSlide56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80.xml"/>
  <Override ContentType="application/vnd.openxmlformats-officedocument.presentationml.notesSlide+xml" PartName="/ppt/notesSlides/notesSlide61.xml"/>
  <Override ContentType="application/vnd.openxmlformats-officedocument.presentationml.notesSlide+xml" PartName="/ppt/notesSlides/notesSlide74.xml"/>
  <Override ContentType="application/vnd.openxmlformats-officedocument.presentationml.notesSlide+xml" PartName="/ppt/notesSlides/notesSlide58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88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62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70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1.xml"/>
  <Override ContentType="application/vnd.openxmlformats-officedocument.presentationml.notesSlide+xml" PartName="/ppt/notesSlides/notesSlide55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113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72.xml"/>
  <Override ContentType="application/vnd.openxmlformats-officedocument.presentationml.notesSlide+xml" PartName="/ppt/notesSlides/notesSlide98.xml"/>
  <Override ContentType="application/vnd.openxmlformats-officedocument.presentationml.notesSlide+xml" PartName="/ppt/notesSlides/notesSlide104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64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79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96.xml"/>
  <Override ContentType="application/vnd.openxmlformats-officedocument.presentationml.notesSlide+xml" PartName="/ppt/notesSlides/notesSlide102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83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66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3.xml"/>
  <Override ContentType="application/vnd.openxmlformats-officedocument.presentationml.slide+xml" PartName="/ppt/slides/slide78.xml"/>
  <Override ContentType="application/vnd.openxmlformats-officedocument.presentationml.slide+xml" PartName="/ppt/slides/slide86.xml"/>
  <Override ContentType="application/vnd.openxmlformats-officedocument.presentationml.slide+xml" PartName="/ppt/slides/slide35.xml"/>
  <Override ContentType="application/vnd.openxmlformats-officedocument.presentationml.slide+xml" PartName="/ppt/slides/slide105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13.xml"/>
  <Override ContentType="application/vnd.openxmlformats-officedocument.presentationml.slide+xml" PartName="/ppt/slides/slide68.xml"/>
  <Override ContentType="application/vnd.openxmlformats-officedocument.presentationml.slide+xml" PartName="/ppt/slides/slide94.xml"/>
  <Override ContentType="application/vnd.openxmlformats-officedocument.presentationml.slide+xml" PartName="/ppt/slides/slide84.xml"/>
  <Override ContentType="application/vnd.openxmlformats-officedocument.presentationml.slide+xml" PartName="/ppt/slides/slide107.xml"/>
  <Override ContentType="application/vnd.openxmlformats-officedocument.presentationml.slide+xml" PartName="/ppt/slides/slide37.xml"/>
  <Override ContentType="application/vnd.openxmlformats-officedocument.presentationml.slide+xml" PartName="/ppt/slides/slide71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66.xml"/>
  <Override ContentType="application/vnd.openxmlformats-officedocument.presentationml.slide+xml" PartName="/ppt/slides/slide23.xml"/>
  <Override ContentType="application/vnd.openxmlformats-officedocument.presentationml.slide+xml" PartName="/ppt/slides/slide10.xml"/>
  <Override ContentType="application/vnd.openxmlformats-officedocument.presentationml.slide+xml" PartName="/ppt/slides/slide111.xml"/>
  <Override ContentType="application/vnd.openxmlformats-officedocument.presentationml.slide+xml" PartName="/ppt/slides/slide53.xml"/>
  <Override ContentType="application/vnd.openxmlformats-officedocument.presentationml.slide+xml" PartName="/ppt/slides/slide96.xml"/>
  <Override ContentType="application/vnd.openxmlformats-officedocument.presentationml.slide+xml" PartName="/ppt/slides/slide48.xml"/>
  <Override ContentType="application/vnd.openxmlformats-officedocument.presentationml.slide+xml" PartName="/ppt/slides/slide22.xml"/>
  <Override ContentType="application/vnd.openxmlformats-officedocument.presentationml.slide+xml" PartName="/ppt/slides/slide82.xml"/>
  <Override ContentType="application/vnd.openxmlformats-officedocument.presentationml.slide+xml" PartName="/ppt/slides/slide65.xml"/>
  <Override ContentType="application/vnd.openxmlformats-officedocument.presentationml.slide+xml" PartName="/ppt/slides/slide9.xml"/>
  <Override ContentType="application/vnd.openxmlformats-officedocument.presentationml.slide+xml" PartName="/ppt/slides/slide12.xml"/>
  <Override ContentType="application/vnd.openxmlformats-officedocument.presentationml.slide+xml" PartName="/ppt/slides/slide108.xml"/>
  <Override ContentType="application/vnd.openxmlformats-officedocument.presentationml.slide+xml" PartName="/ppt/slides/slide98.xml"/>
  <Override ContentType="application/vnd.openxmlformats-officedocument.presentationml.slide+xml" PartName="/ppt/slides/slide72.xml"/>
  <Override ContentType="application/vnd.openxmlformats-officedocument.presentationml.slide+xml" PartName="/ppt/slides/slide20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55.xml"/>
  <Override ContentType="application/vnd.openxmlformats-officedocument.presentationml.slide+xml" PartName="/ppt/slides/slide29.xml"/>
  <Override ContentType="application/vnd.openxmlformats-officedocument.presentationml.slide+xml" PartName="/ppt/slides/slide59.xml"/>
  <Override ContentType="application/vnd.openxmlformats-officedocument.presentationml.slide+xml" PartName="/ppt/slides/slide89.xml"/>
  <Override ContentType="application/vnd.openxmlformats-officedocument.presentationml.slide+xml" PartName="/ppt/slides/slide76.xml"/>
  <Override ContentType="application/vnd.openxmlformats-officedocument.presentationml.slide+xml" PartName="/ppt/slides/slide63.xml"/>
  <Override ContentType="application/vnd.openxmlformats-officedocument.presentationml.slide+xml" PartName="/ppt/slides/slide93.xml"/>
  <Override ContentType="application/vnd.openxmlformats-officedocument.presentationml.slide+xml" PartName="/ppt/slides/slide101.xml"/>
  <Override ContentType="application/vnd.openxmlformats-officedocument.presentationml.slide+xml" PartName="/ppt/slides/slide80.xml"/>
  <Override ContentType="application/vnd.openxmlformats-officedocument.presentationml.slide+xml" PartName="/ppt/slides/slide103.xml"/>
  <Override ContentType="application/vnd.openxmlformats-officedocument.presentationml.slide+xml" PartName="/ppt/slides/slide61.xml"/>
  <Override ContentType="application/vnd.openxmlformats-officedocument.presentationml.slide+xml" PartName="/ppt/slides/slide91.xml"/>
  <Override ContentType="application/vnd.openxmlformats-officedocument.presentationml.slide+xml" PartName="/ppt/slides/slide114.xml"/>
  <Override ContentType="application/vnd.openxmlformats-officedocument.presentationml.slide+xml" PartName="/ppt/slides/slide31.xml"/>
  <Override ContentType="application/vnd.openxmlformats-officedocument.presentationml.slide+xml" PartName="/ppt/slides/slide87.xml"/>
  <Override ContentType="application/vnd.openxmlformats-officedocument.presentationml.slide+xml" PartName="/ppt/slides/slide74.xml"/>
  <Override ContentType="application/vnd.openxmlformats-officedocument.presentationml.slide+xml" PartName="/ppt/slides/slide27.xml"/>
  <Override ContentType="application/vnd.openxmlformats-officedocument.presentationml.slide+xml" PartName="/ppt/slides/slide5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60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12.xml"/>
  <Override ContentType="application/vnd.openxmlformats-officedocument.presentationml.slide+xml" PartName="/ppt/slides/slide95.xml"/>
  <Override ContentType="application/vnd.openxmlformats-officedocument.presentationml.slide+xml" PartName="/ppt/slides/slide69.xml"/>
  <Override ContentType="application/vnd.openxmlformats-officedocument.presentationml.slide+xml" PartName="/ppt/slides/slide85.xml"/>
  <Override ContentType="application/vnd.openxmlformats-officedocument.presentationml.slide+xml" PartName="/ppt/slides/slide42.xml"/>
  <Override ContentType="application/vnd.openxmlformats-officedocument.presentationml.slide+xml" PartName="/ppt/slides/slide50.xml"/>
  <Override ContentType="application/vnd.openxmlformats-officedocument.presentationml.slide+xml" PartName="/ppt/slides/slide77.xml"/>
  <Override ContentType="application/vnd.openxmlformats-officedocument.presentationml.slide+xml" PartName="/ppt/slides/slide34.xml"/>
  <Override ContentType="application/vnd.openxmlformats-officedocument.presentationml.slide+xml" PartName="/ppt/slides/slide16.xml"/>
  <Override ContentType="application/vnd.openxmlformats-officedocument.presentationml.slide+xml" PartName="/ppt/slides/slide104.xml"/>
  <Override ContentType="application/vnd.openxmlformats-officedocument.presentationml.slide+xml" PartName="/ppt/slides/slide24.xml"/>
  <Override ContentType="application/vnd.openxmlformats-officedocument.presentationml.slide+xml" PartName="/ppt/slides/slide97.xml"/>
  <Override ContentType="application/vnd.openxmlformats-officedocument.presentationml.slide+xml" PartName="/ppt/slides/slide11.xml"/>
  <Override ContentType="application/vnd.openxmlformats-officedocument.presentationml.slide+xml" PartName="/ppt/slides/slide110.xml"/>
  <Override ContentType="application/vnd.openxmlformats-officedocument.presentationml.slide+xml" PartName="/ppt/slides/slide67.xml"/>
  <Override ContentType="application/vnd.openxmlformats-officedocument.presentationml.slide+xml" PartName="/ppt/slides/slide54.xml"/>
  <Override ContentType="application/vnd.openxmlformats-officedocument.presentationml.slide+xml" PartName="/ppt/slides/slide36.xml"/>
  <Override ContentType="application/vnd.openxmlformats-officedocument.presentationml.slide+xml" PartName="/ppt/slides/slide79.xml"/>
  <Override ContentType="application/vnd.openxmlformats-officedocument.presentationml.slide+xml" PartName="/ppt/slides/slide49.xml"/>
  <Override ContentType="application/vnd.openxmlformats-officedocument.presentationml.slide+xml" PartName="/ppt/slides/slide83.xml"/>
  <Override ContentType="application/vnd.openxmlformats-officedocument.presentationml.slide+xml" PartName="/ppt/slides/slide106.xml"/>
  <Override ContentType="application/vnd.openxmlformats-officedocument.presentationml.slide+xml" PartName="/ppt/slides/slide70.xml"/>
  <Override ContentType="application/vnd.openxmlformats-officedocument.presentationml.slide+xml" PartName="/ppt/slides/slide6.xml"/>
  <Override ContentType="application/vnd.openxmlformats-officedocument.presentationml.slide+xml" PartName="/ppt/slides/slide40.xml"/>
  <Override ContentType="application/vnd.openxmlformats-officedocument.presentationml.slide+xml" PartName="/ppt/slides/slide73.xml"/>
  <Override ContentType="application/vnd.openxmlformats-officedocument.presentationml.slide+xml" PartName="/ppt/slides/slide30.xml"/>
  <Override ContentType="application/vnd.openxmlformats-officedocument.presentationml.slide+xml" PartName="/ppt/slides/slide109.xml"/>
  <Override ContentType="application/vnd.openxmlformats-officedocument.presentationml.slide+xml" PartName="/ppt/slides/slide99.xml"/>
  <Override ContentType="application/vnd.openxmlformats-officedocument.presentationml.slide+xml" PartName="/ppt/slides/slide39.xml"/>
  <Override ContentType="application/vnd.openxmlformats-officedocument.presentationml.slide+xml" PartName="/ppt/slides/slide13.xml"/>
  <Override ContentType="application/vnd.openxmlformats-officedocument.presentationml.slide+xml" PartName="/ppt/slides/slide56.xml"/>
  <Override ContentType="application/vnd.openxmlformats-officedocument.presentationml.slide+xml" PartName="/ppt/slides/slide47.xml"/>
  <Override ContentType="application/vnd.openxmlformats-officedocument.presentationml.slide+xml" PartName="/ppt/slides/slide21.xml"/>
  <Override ContentType="application/vnd.openxmlformats-officedocument.presentationml.slide+xml" PartName="/ppt/slides/slide100.xml"/>
  <Override ContentType="application/vnd.openxmlformats-officedocument.presentationml.slide+xml" PartName="/ppt/slides/slide64.xml"/>
  <Override ContentType="application/vnd.openxmlformats-officedocument.presentationml.slide+xml" PartName="/ppt/slides/slide81.xml"/>
  <Override ContentType="application/vnd.openxmlformats-officedocument.presentationml.slide+xml" PartName="/ppt/slides/slide90.xml"/>
  <Override ContentType="application/vnd.openxmlformats-officedocument.presentationml.slide+xml" PartName="/ppt/slides/slide8.xml"/>
  <Override ContentType="application/vnd.openxmlformats-officedocument.presentationml.slide+xml" PartName="/ppt/slides/slide32.xml"/>
  <Override ContentType="application/vnd.openxmlformats-officedocument.presentationml.slide+xml" PartName="/ppt/slides/slide62.xml"/>
  <Override ContentType="application/vnd.openxmlformats-officedocument.presentationml.slide+xml" PartName="/ppt/slides/slide75.xml"/>
  <Override ContentType="application/vnd.openxmlformats-officedocument.presentationml.slide+xml" PartName="/ppt/slides/slide1.xml"/>
  <Override ContentType="application/vnd.openxmlformats-officedocument.presentationml.slide+xml" PartName="/ppt/slides/slide58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88.xml"/>
  <Override ContentType="application/vnd.openxmlformats-officedocument.presentationml.slide+xml" PartName="/ppt/slides/slide92.xml"/>
  <Override ContentType="application/vnd.openxmlformats-officedocument.presentationml.slide+xml" PartName="/ppt/slides/slide102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  <p:sldId id="309" r:id="rId59"/>
    <p:sldId id="310" r:id="rId60"/>
    <p:sldId id="311" r:id="rId61"/>
    <p:sldId id="312" r:id="rId62"/>
    <p:sldId id="313" r:id="rId63"/>
    <p:sldId id="314" r:id="rId64"/>
    <p:sldId id="315" r:id="rId65"/>
    <p:sldId id="316" r:id="rId66"/>
    <p:sldId id="317" r:id="rId67"/>
    <p:sldId id="318" r:id="rId68"/>
    <p:sldId id="319" r:id="rId69"/>
    <p:sldId id="320" r:id="rId70"/>
    <p:sldId id="321" r:id="rId71"/>
    <p:sldId id="322" r:id="rId72"/>
    <p:sldId id="323" r:id="rId73"/>
    <p:sldId id="324" r:id="rId74"/>
    <p:sldId id="325" r:id="rId75"/>
    <p:sldId id="326" r:id="rId76"/>
    <p:sldId id="327" r:id="rId77"/>
    <p:sldId id="328" r:id="rId78"/>
    <p:sldId id="329" r:id="rId79"/>
    <p:sldId id="330" r:id="rId80"/>
    <p:sldId id="331" r:id="rId81"/>
    <p:sldId id="332" r:id="rId82"/>
    <p:sldId id="333" r:id="rId83"/>
    <p:sldId id="334" r:id="rId84"/>
    <p:sldId id="335" r:id="rId85"/>
    <p:sldId id="336" r:id="rId86"/>
    <p:sldId id="337" r:id="rId87"/>
    <p:sldId id="338" r:id="rId88"/>
    <p:sldId id="339" r:id="rId89"/>
    <p:sldId id="340" r:id="rId90"/>
    <p:sldId id="341" r:id="rId91"/>
    <p:sldId id="342" r:id="rId92"/>
    <p:sldId id="343" r:id="rId93"/>
    <p:sldId id="344" r:id="rId94"/>
    <p:sldId id="345" r:id="rId95"/>
    <p:sldId id="346" r:id="rId96"/>
    <p:sldId id="347" r:id="rId97"/>
    <p:sldId id="348" r:id="rId98"/>
    <p:sldId id="349" r:id="rId99"/>
    <p:sldId id="350" r:id="rId100"/>
    <p:sldId id="351" r:id="rId101"/>
    <p:sldId id="352" r:id="rId102"/>
    <p:sldId id="353" r:id="rId103"/>
    <p:sldId id="354" r:id="rId104"/>
    <p:sldId id="355" r:id="rId105"/>
    <p:sldId id="356" r:id="rId106"/>
    <p:sldId id="357" r:id="rId107"/>
    <p:sldId id="358" r:id="rId108"/>
    <p:sldId id="359" r:id="rId109"/>
    <p:sldId id="360" r:id="rId110"/>
    <p:sldId id="361" r:id="rId111"/>
    <p:sldId id="362" r:id="rId112"/>
    <p:sldId id="363" r:id="rId113"/>
    <p:sldId id="364" r:id="rId114"/>
    <p:sldId id="365" r:id="rId115"/>
    <p:sldId id="366" r:id="rId116"/>
    <p:sldId id="367" r:id="rId117"/>
    <p:sldId id="368" r:id="rId118"/>
    <p:sldId id="369" r:id="rId119"/>
  </p:sldIdLst>
  <p:sldSz cy="6858000" cx="9144000"/>
  <p:notesSz cx="6858000" cy="9144000"/>
  <p:embeddedFontLst>
    <p:embeddedFont>
      <p:font typeface="Roboto"/>
      <p:regular r:id="rId120"/>
      <p:bold r:id="rId121"/>
      <p:italic r:id="rId122"/>
      <p:boldItalic r:id="rId123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16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07" Type="http://schemas.openxmlformats.org/officeDocument/2006/relationships/slide" Target="slides/slide102.xml"/><Relationship Id="rId106" Type="http://schemas.openxmlformats.org/officeDocument/2006/relationships/slide" Target="slides/slide101.xml"/><Relationship Id="rId105" Type="http://schemas.openxmlformats.org/officeDocument/2006/relationships/slide" Target="slides/slide100.xml"/><Relationship Id="rId104" Type="http://schemas.openxmlformats.org/officeDocument/2006/relationships/slide" Target="slides/slide99.xml"/><Relationship Id="rId109" Type="http://schemas.openxmlformats.org/officeDocument/2006/relationships/slide" Target="slides/slide104.xml"/><Relationship Id="rId108" Type="http://schemas.openxmlformats.org/officeDocument/2006/relationships/slide" Target="slides/slide103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103" Type="http://schemas.openxmlformats.org/officeDocument/2006/relationships/slide" Target="slides/slide98.xml"/><Relationship Id="rId102" Type="http://schemas.openxmlformats.org/officeDocument/2006/relationships/slide" Target="slides/slide97.xml"/><Relationship Id="rId101" Type="http://schemas.openxmlformats.org/officeDocument/2006/relationships/slide" Target="slides/slide96.xml"/><Relationship Id="rId100" Type="http://schemas.openxmlformats.org/officeDocument/2006/relationships/slide" Target="slides/slide95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26" Type="http://schemas.openxmlformats.org/officeDocument/2006/relationships/slide" Target="slides/slide21.xml"/><Relationship Id="rId121" Type="http://schemas.openxmlformats.org/officeDocument/2006/relationships/font" Target="fonts/Roboto-bold.fntdata"/><Relationship Id="rId25" Type="http://schemas.openxmlformats.org/officeDocument/2006/relationships/slide" Target="slides/slide20.xml"/><Relationship Id="rId120" Type="http://schemas.openxmlformats.org/officeDocument/2006/relationships/font" Target="fonts/Roboto-regular.fntdata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123" Type="http://schemas.openxmlformats.org/officeDocument/2006/relationships/font" Target="fonts/Roboto-boldItalic.fntdata"/><Relationship Id="rId122" Type="http://schemas.openxmlformats.org/officeDocument/2006/relationships/font" Target="fonts/Roboto-italic.fntdata"/><Relationship Id="rId95" Type="http://schemas.openxmlformats.org/officeDocument/2006/relationships/slide" Target="slides/slide90.xml"/><Relationship Id="rId94" Type="http://schemas.openxmlformats.org/officeDocument/2006/relationships/slide" Target="slides/slide89.xml"/><Relationship Id="rId97" Type="http://schemas.openxmlformats.org/officeDocument/2006/relationships/slide" Target="slides/slide92.xml"/><Relationship Id="rId96" Type="http://schemas.openxmlformats.org/officeDocument/2006/relationships/slide" Target="slides/slide91.xml"/><Relationship Id="rId11" Type="http://schemas.openxmlformats.org/officeDocument/2006/relationships/slide" Target="slides/slide6.xml"/><Relationship Id="rId99" Type="http://schemas.openxmlformats.org/officeDocument/2006/relationships/slide" Target="slides/slide94.xml"/><Relationship Id="rId10" Type="http://schemas.openxmlformats.org/officeDocument/2006/relationships/slide" Target="slides/slide5.xml"/><Relationship Id="rId98" Type="http://schemas.openxmlformats.org/officeDocument/2006/relationships/slide" Target="slides/slide93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91" Type="http://schemas.openxmlformats.org/officeDocument/2006/relationships/slide" Target="slides/slide86.xml"/><Relationship Id="rId90" Type="http://schemas.openxmlformats.org/officeDocument/2006/relationships/slide" Target="slides/slide85.xml"/><Relationship Id="rId93" Type="http://schemas.openxmlformats.org/officeDocument/2006/relationships/slide" Target="slides/slide88.xml"/><Relationship Id="rId92" Type="http://schemas.openxmlformats.org/officeDocument/2006/relationships/slide" Target="slides/slide87.xml"/><Relationship Id="rId118" Type="http://schemas.openxmlformats.org/officeDocument/2006/relationships/slide" Target="slides/slide113.xml"/><Relationship Id="rId117" Type="http://schemas.openxmlformats.org/officeDocument/2006/relationships/slide" Target="slides/slide112.xml"/><Relationship Id="rId116" Type="http://schemas.openxmlformats.org/officeDocument/2006/relationships/slide" Target="slides/slide111.xml"/><Relationship Id="rId115" Type="http://schemas.openxmlformats.org/officeDocument/2006/relationships/slide" Target="slides/slide110.xml"/><Relationship Id="rId119" Type="http://schemas.openxmlformats.org/officeDocument/2006/relationships/slide" Target="slides/slide114.xml"/><Relationship Id="rId15" Type="http://schemas.openxmlformats.org/officeDocument/2006/relationships/slide" Target="slides/slide10.xml"/><Relationship Id="rId110" Type="http://schemas.openxmlformats.org/officeDocument/2006/relationships/slide" Target="slides/slide105.xml"/><Relationship Id="rId14" Type="http://schemas.openxmlformats.org/officeDocument/2006/relationships/slide" Target="slides/slide9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14" Type="http://schemas.openxmlformats.org/officeDocument/2006/relationships/slide" Target="slides/slide109.xml"/><Relationship Id="rId18" Type="http://schemas.openxmlformats.org/officeDocument/2006/relationships/slide" Target="slides/slide13.xml"/><Relationship Id="rId113" Type="http://schemas.openxmlformats.org/officeDocument/2006/relationships/slide" Target="slides/slide108.xml"/><Relationship Id="rId112" Type="http://schemas.openxmlformats.org/officeDocument/2006/relationships/slide" Target="slides/slide107.xml"/><Relationship Id="rId111" Type="http://schemas.openxmlformats.org/officeDocument/2006/relationships/slide" Target="slides/slide106.xml"/><Relationship Id="rId84" Type="http://schemas.openxmlformats.org/officeDocument/2006/relationships/slide" Target="slides/slide79.xml"/><Relationship Id="rId83" Type="http://schemas.openxmlformats.org/officeDocument/2006/relationships/slide" Target="slides/slide78.xml"/><Relationship Id="rId86" Type="http://schemas.openxmlformats.org/officeDocument/2006/relationships/slide" Target="slides/slide81.xml"/><Relationship Id="rId85" Type="http://schemas.openxmlformats.org/officeDocument/2006/relationships/slide" Target="slides/slide80.xml"/><Relationship Id="rId88" Type="http://schemas.openxmlformats.org/officeDocument/2006/relationships/slide" Target="slides/slide83.xml"/><Relationship Id="rId87" Type="http://schemas.openxmlformats.org/officeDocument/2006/relationships/slide" Target="slides/slide82.xml"/><Relationship Id="rId89" Type="http://schemas.openxmlformats.org/officeDocument/2006/relationships/slide" Target="slides/slide84.xml"/><Relationship Id="rId80" Type="http://schemas.openxmlformats.org/officeDocument/2006/relationships/slide" Target="slides/slide75.xml"/><Relationship Id="rId82" Type="http://schemas.openxmlformats.org/officeDocument/2006/relationships/slide" Target="slides/slide77.xml"/><Relationship Id="rId81" Type="http://schemas.openxmlformats.org/officeDocument/2006/relationships/slide" Target="slides/slide76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73" Type="http://schemas.openxmlformats.org/officeDocument/2006/relationships/slide" Target="slides/slide68.xml"/><Relationship Id="rId72" Type="http://schemas.openxmlformats.org/officeDocument/2006/relationships/slide" Target="slides/slide67.xml"/><Relationship Id="rId75" Type="http://schemas.openxmlformats.org/officeDocument/2006/relationships/slide" Target="slides/slide70.xml"/><Relationship Id="rId74" Type="http://schemas.openxmlformats.org/officeDocument/2006/relationships/slide" Target="slides/slide69.xml"/><Relationship Id="rId77" Type="http://schemas.openxmlformats.org/officeDocument/2006/relationships/slide" Target="slides/slide72.xml"/><Relationship Id="rId76" Type="http://schemas.openxmlformats.org/officeDocument/2006/relationships/slide" Target="slides/slide71.xml"/><Relationship Id="rId79" Type="http://schemas.openxmlformats.org/officeDocument/2006/relationships/slide" Target="slides/slide74.xml"/><Relationship Id="rId78" Type="http://schemas.openxmlformats.org/officeDocument/2006/relationships/slide" Target="slides/slide73.xml"/><Relationship Id="rId71" Type="http://schemas.openxmlformats.org/officeDocument/2006/relationships/slide" Target="slides/slide66.xml"/><Relationship Id="rId70" Type="http://schemas.openxmlformats.org/officeDocument/2006/relationships/slide" Target="slides/slide65.xml"/><Relationship Id="rId62" Type="http://schemas.openxmlformats.org/officeDocument/2006/relationships/slide" Target="slides/slide57.xml"/><Relationship Id="rId61" Type="http://schemas.openxmlformats.org/officeDocument/2006/relationships/slide" Target="slides/slide56.xml"/><Relationship Id="rId64" Type="http://schemas.openxmlformats.org/officeDocument/2006/relationships/slide" Target="slides/slide59.xml"/><Relationship Id="rId63" Type="http://schemas.openxmlformats.org/officeDocument/2006/relationships/slide" Target="slides/slide58.xml"/><Relationship Id="rId66" Type="http://schemas.openxmlformats.org/officeDocument/2006/relationships/slide" Target="slides/slide61.xml"/><Relationship Id="rId65" Type="http://schemas.openxmlformats.org/officeDocument/2006/relationships/slide" Target="slides/slide60.xml"/><Relationship Id="rId68" Type="http://schemas.openxmlformats.org/officeDocument/2006/relationships/slide" Target="slides/slide63.xml"/><Relationship Id="rId67" Type="http://schemas.openxmlformats.org/officeDocument/2006/relationships/slide" Target="slides/slide62.xml"/><Relationship Id="rId60" Type="http://schemas.openxmlformats.org/officeDocument/2006/relationships/slide" Target="slides/slide55.xml"/><Relationship Id="rId69" Type="http://schemas.openxmlformats.org/officeDocument/2006/relationships/slide" Target="slides/slide6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55" Type="http://schemas.openxmlformats.org/officeDocument/2006/relationships/slide" Target="slides/slide50.xml"/><Relationship Id="rId54" Type="http://schemas.openxmlformats.org/officeDocument/2006/relationships/slide" Target="slides/slide49.xml"/><Relationship Id="rId57" Type="http://schemas.openxmlformats.org/officeDocument/2006/relationships/slide" Target="slides/slide52.xml"/><Relationship Id="rId56" Type="http://schemas.openxmlformats.org/officeDocument/2006/relationships/slide" Target="slides/slide51.xml"/><Relationship Id="rId59" Type="http://schemas.openxmlformats.org/officeDocument/2006/relationships/slide" Target="slides/slide54.xml"/><Relationship Id="rId58" Type="http://schemas.openxmlformats.org/officeDocument/2006/relationships/slide" Target="slides/slide5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784e5d3b14_0_644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784e5d3b14_0_6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ga3314029fe_0_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3" name="Google Shape;113;ga3314029fe_0_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1" name="Shape 8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2" name="Google Shape;852;g784e5d3b14_0_7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53" name="Google Shape;853;g784e5d3b14_0_7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58" name="Shape 8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9" name="Google Shape;859;g784e5d3b14_0_98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0" name="Google Shape;860;g784e5d3b14_0_98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5" name="Shape 8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6" name="Google Shape;866;g784e5d3b14_0_7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7" name="Google Shape;867;g784e5d3b14_0_7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75" name="Shape 8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6" name="Google Shape;876;g784e5d3b14_0_8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77" name="Google Shape;877;g784e5d3b14_0_8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84" name="Shape 8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" name="Google Shape;885;gab46cb8bf8_0_7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6" name="Google Shape;886;gab46cb8bf8_0_7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0" name="Shape 8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1" name="Google Shape;891;gab46cb8bf8_0_7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2" name="Google Shape;892;gab46cb8bf8_0_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96" name="Shape 8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7" name="Google Shape;897;g784e5d3b14_0_9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98" name="Google Shape;898;g784e5d3b14_0_9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2" name="Shape 9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" name="Google Shape;903;g784e5d3b14_0_9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04" name="Google Shape;904;g784e5d3b14_0_9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08" name="Shape 9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9" name="Google Shape;909;g784e5d3b14_0_9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0" name="Google Shape;910;g784e5d3b14_0_9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14" name="Shape 9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5" name="Google Shape;915;g784e5d3b14_0_9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16" name="Google Shape;916;g784e5d3b14_0_9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1" name="Google Shape;121;ga3314029fe_0_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2" name="Google Shape;122;ga3314029fe_0_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0" name="Shape 9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1" name="Google Shape;921;g784e5d3b14_0_92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2" name="Google Shape;922;g784e5d3b14_0_9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7" name="Shape 9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8" name="Google Shape;928;g784e5d3b14_0_9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29" name="Google Shape;929;g784e5d3b14_0_9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5" name="Shape 9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6" name="Google Shape;936;g784e5d3b14_0_94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37" name="Google Shape;937;g784e5d3b14_0_9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2" name="Shape 9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3" name="Google Shape;943;g784e5d3b14_0_101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4" name="Google Shape;944;g784e5d3b14_0_101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48" name="Shape 9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9" name="Google Shape;949;g784e5d3b14_0_951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0" name="Google Shape;950;g784e5d3b14_0_9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a3314029fe_0_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32" name="Google Shape;132;ga3314029fe_0_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2" name="Shape 1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3" name="Google Shape;143;ga3314029fe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4" name="Google Shape;144;ga3314029fe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a3314029fe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a3314029fe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7" name="Shape 1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8" name="Google Shape;158;ga3314029fe_0_5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9" name="Google Shape;159;ga3314029fe_0_5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5" name="Shape 1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6" name="Google Shape;166;ga3314029fe_0_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67" name="Google Shape;167;ga3314029fe_0_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3" name="Shape 1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" name="Google Shape;174;ga3314029fe_0_7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5" name="Google Shape;175;ga3314029f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2" name="Google Shape;182;ga3314029fe_0_7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3" name="Google Shape;183;ga3314029fe_0_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ga3314029fe_0_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2" name="Google Shape;192;ga3314029fe_0_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" name="Google Shape;56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8" name="Shape 1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9" name="Google Shape;199;ga3314029fe_0_12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0" name="Google Shape;200;ga3314029fe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ga3314029fe_0_1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09" name="Google Shape;209;ga3314029fe_0_1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5" name="Shape 2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6" name="Google Shape;216;ga3314029fe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7" name="Google Shape;217;ga3314029fe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3" name="Shape 2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4" name="Google Shape;224;g784e5d3b14_0_6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5" name="Google Shape;225;g784e5d3b14_0_6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7" name="Shape 2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8" name="Google Shape;228;ga3314029fe_0_1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9" name="Google Shape;229;ga3314029fe_0_1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4" name="Shape 2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" name="Google Shape;235;ga3314029fe_0_1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6" name="Google Shape;236;ga3314029fe_0_1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1" name="Shape 2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2" name="Google Shape;242;ga3314029fe_0_20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43" name="Google Shape;243;ga3314029fe_0_20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ga3314029fe_0_21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0" name="Google Shape;250;ga3314029fe_0_2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ga3314029fe_0_2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7" name="Google Shape;257;ga3314029fe_0_2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ab46cb8bf8_0_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5" name="Google Shape;265;gab46cb8bf8_0_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" name="Shape 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Google Shape;61;g784e5d3b14_0_5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" name="Google Shape;62;g784e5d3b14_0_5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0" name="Google Shape;270;gab46cb8bf8_0_10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1" name="Google Shape;271;gab46cb8bf8_0_1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6" name="Shape 2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7" name="Google Shape;277;gab46cb8bf8_0_10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78" name="Google Shape;278;gab46cb8bf8_0_1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2" name="Shape 2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3" name="Google Shape;283;g784e5d3b14_0_1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4" name="Google Shape;284;g784e5d3b14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gab46cb8bf8_0_1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1" name="Google Shape;291;gab46cb8bf8_0_1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6" name="Shape 2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7" name="Google Shape;297;gab46cb8bf8_0_83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8" name="Google Shape;298;gab46cb8bf8_0_8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ab46cb8bf8_0_88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3" name="Google Shape;303;gab46cb8bf8_0_8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7" name="Shape 3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8" name="Google Shape;308;g784e5d3b14_0_9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9" name="Google Shape;309;g784e5d3b14_0_9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3" name="Shape 3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4" name="Google Shape;314;g784e5d3b14_0_652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5" name="Google Shape;315;g784e5d3b14_0_6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7" name="Shape 3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8" name="Google Shape;318;g784e5d3b14_0_35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9" name="Google Shape;319;g784e5d3b14_0_3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3" name="Shape 3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4" name="Google Shape;324;g784e5d3b14_0_3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5" name="Google Shape;325;g784e5d3b14_0_3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g784e5d3b14_0_6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" name="Google Shape;73;g784e5d3b14_0_6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g784e5d3b14_0_3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2" name="Google Shape;332;g784e5d3b14_0_3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9" name="Shape 3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0" name="Google Shape;340;g784e5d3b14_0_38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41" name="Google Shape;341;g784e5d3b14_0_38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3" name="Shape 3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4" name="Google Shape;354;g784e5d3b14_0_39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5" name="Google Shape;355;g784e5d3b14_0_39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8" name="Shape 3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9" name="Google Shape;369;g784e5d3b14_0_54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0" name="Google Shape;370;g784e5d3b14_0_54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6" name="Shape 3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7" name="Google Shape;377;g784e5d3b14_0_4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8" name="Google Shape;378;g784e5d3b14_0_4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4" name="Shape 3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5" name="Google Shape;385;g784e5d3b14_0_52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6" name="Google Shape;386;g784e5d3b14_0_5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2" name="Shape 3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3" name="Google Shape;393;g784e5d3b14_0_53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94" name="Google Shape;394;g784e5d3b14_0_5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0" name="Shape 4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1" name="Google Shape;401;g784e5d3b14_0_5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2" name="Google Shape;402;g784e5d3b14_0_5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784e5d3b14_0_418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784e5d3b14_0_4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16" name="Shape 4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7" name="Google Shape;417;g784e5d3b14_0_6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8" name="Google Shape;418;g784e5d3b14_0_6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g784e5d3b14_0_55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" name="Google Shape;82;g784e5d3b14_0_55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6" name="Shape 4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7" name="Google Shape;427;g784e5d3b14_0_43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8" name="Google Shape;428;g784e5d3b14_0_43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4" name="Shape 4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5" name="Google Shape;435;g784e5d3b14_0_43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6" name="Google Shape;436;g784e5d3b14_0_4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2" name="Shape 4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3" name="Google Shape;443;g784e5d3b14_0_10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44" name="Google Shape;444;g784e5d3b14_0_10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48" name="Shape 4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9" name="Google Shape;449;g784e5d3b14_0_655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0" name="Google Shape;450;g784e5d3b14_0_6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2" name="Shape 4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3" name="Google Shape;453;g784e5d3b14_0_74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54" name="Google Shape;454;g784e5d3b14_0_74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58" name="Shape 4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9" name="Google Shape;459;g784e5d3b14_0_4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0" name="Google Shape;460;g784e5d3b14_0_4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73" name="Shape 4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4" name="Google Shape;474;g784e5d3b14_0_4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75" name="Google Shape;475;g784e5d3b14_0_4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1" name="Shape 4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2" name="Google Shape;482;g784e5d3b14_0_46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83" name="Google Shape;483;g784e5d3b14_0_46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89" name="Shape 4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0" name="Google Shape;490;gab46cb8bf8_0_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1" name="Google Shape;491;gab46cb8bf8_0_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7" name="Google Shape;497;g784e5d3b14_0_1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8" name="Google Shape;498;g784e5d3b14_0_1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6" name="Shape 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" name="Google Shape;87;ga3314029fe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8" name="Google Shape;88;ga3314029f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13" name="Shape 5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4" name="Google Shape;514;g784e5d3b14_0_20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15" name="Google Shape;515;g784e5d3b14_0_20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31" name="Shape 5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2" name="Google Shape;532;g784e5d3b14_0_22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33" name="Google Shape;533;g784e5d3b14_0_22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0" name="Shape 5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1" name="Google Shape;541;g784e5d3b14_0_23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2" name="Google Shape;542;g784e5d3b14_0_2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1200">
                <a:solidFill>
                  <a:srgbClr val="595959"/>
                </a:solidFill>
              </a:rPr>
              <a:t>Image, Conv, Pool, Shortcut, Feature map, conv6_4, Feature map Cell, Receptive field</a:t>
            </a:r>
            <a:endParaRPr/>
          </a:p>
        </p:txBody>
      </p:sp>
    </p:spTree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56" name="Shape 5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7" name="Google Shape;557;gab46cb8bf8_0_1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58" name="Google Shape;558;gab46cb8bf8_0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2" name="Shape 5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3" name="Google Shape;563;g784e5d3b14_0_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64" name="Google Shape;564;g784e5d3b14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9" name="Shape 5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0" name="Google Shape;570;g784e5d3b14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1" name="Google Shape;571;g784e5d3b14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6" name="Shape 5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7" name="Google Shape;577;g784e5d3b14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8" name="Google Shape;578;g784e5d3b14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3" name="Shape 5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4" name="Google Shape;584;g784e5d3b14_0_1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5" name="Google Shape;585;g784e5d3b14_0_1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0" name="Shape 5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1" name="Google Shape;591;g784e5d3b14_0_43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2" name="Google Shape;592;g784e5d3b14_0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9" name="Shape 5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0" name="Google Shape;600;g784e5d3b14_0_2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1" name="Google Shape;601;g784e5d3b14_0_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3" name="Shape 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" name="Google Shape;94;g784e5d3b14_0_97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5" name="Google Shape;95;g784e5d3b14_0_97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06" name="Shape 6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7" name="Google Shape;607;g784e5d3b14_0_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8" name="Google Shape;608;g784e5d3b14_0_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5" name="Shape 6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6" name="Google Shape;616;g784e5d3b14_0_7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17" name="Google Shape;617;g784e5d3b14_0_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6" name="Shape 6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7" name="Google Shape;627;g784e5d3b14_0_5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8" name="Google Shape;628;g784e5d3b14_0_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34" name="Shape 6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5" name="Google Shape;635;g784e5d3b14_0_11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6" name="Google Shape;636;g784e5d3b14_0_1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43" name="Shape 6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4" name="Google Shape;644;g784e5d3b14_0_5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5" name="Google Shape;645;g784e5d3b14_0_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53" name="Shape 6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4" name="Google Shape;654;g784e5d3b14_0_10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55" name="Google Shape;655;g784e5d3b14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7" name="Shape 6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8" name="Google Shape;668;g784e5d3b14_0_5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9" name="Google Shape;669;g784e5d3b14_0_5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7" name="Shape 6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8" name="Google Shape;678;g784e5d3b14_0_13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79" name="Google Shape;679;g784e5d3b14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4" name="Shape 6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5" name="Google Shape;685;g784e5d3b14_0_13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6" name="Google Shape;686;g784e5d3b14_0_1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1" name="Shape 6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2" name="Google Shape;692;g784e5d3b14_0_14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3" name="Google Shape;693;g784e5d3b14_0_14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ga3314029fe_0_6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0" name="Google Shape;100;ga3314029f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8" name="Shape 6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9" name="Google Shape;699;g784e5d3b14_0_26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0" name="Google Shape;700;g784e5d3b14_0_2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6" name="Google Shape;706;g784e5d3b14_0_26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7" name="Google Shape;707;g784e5d3b14_0_26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2" name="Shape 7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3" name="Google Shape;713;g784e5d3b14_0_27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4" name="Google Shape;714;g784e5d3b14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9" name="Shape 7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0" name="Google Shape;720;g784e5d3b14_0_28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1" name="Google Shape;721;g784e5d3b14_0_28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6" name="Shape 7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7" name="Google Shape;727;g784e5d3b14_0_28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8" name="Google Shape;728;g784e5d3b14_0_28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3" name="Shape 7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4" name="Google Shape;734;g784e5d3b14_0_29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5" name="Google Shape;735;g784e5d3b14_0_29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0" name="Shape 7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1" name="Google Shape;741;g784e5d3b14_0_320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2" name="Google Shape;742;g784e5d3b14_0_3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0" name="Shape 7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1" name="Google Shape;751;g784e5d3b14_0_30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2" name="Google Shape;752;g784e5d3b14_0_30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7" name="Shape 7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8" name="Google Shape;758;g784e5d3b14_0_664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9" name="Google Shape;759;g784e5d3b14_0_6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5" name="Shape 7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6" name="Google Shape;766;g784e5d3b14_0_67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67" name="Google Shape;767;g784e5d3b14_0_6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4" name="Shape 1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Google Shape;105;ga3314029fe_0_1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6" name="Google Shape;106;ga3314029f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74" name="Shape 7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5" name="Google Shape;775;g784e5d3b14_0_331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76" name="Google Shape;776;g784e5d3b14_0_3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84" name="Shape 7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" name="Google Shape;785;g784e5d3b14_0_69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6" name="Google Shape;786;g784e5d3b14_0_6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1" name="Shape 7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2" name="Google Shape;792;g784e5d3b14_0_345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93" name="Google Shape;793;g784e5d3b14_0_34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98" name="Shape 7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9" name="Google Shape;799;g784e5d3b14_0_88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0" name="Google Shape;800;g784e5d3b14_0_88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05" name="Shape 8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6" name="Google Shape;806;g784e5d3b14_0_101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07" name="Google Shape;807;g784e5d3b14_0_101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1" name="Shape 8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2" name="Google Shape;812;g784e5d3b14_0_749:notes"/>
          <p:cNvSpPr/>
          <p:nvPr>
            <p:ph idx="2" type="sldImg"/>
          </p:nvPr>
        </p:nvSpPr>
        <p:spPr>
          <a:xfrm>
            <a:off x="1143309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3" name="Google Shape;813;g784e5d3b14_0_7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15" name="Shape 8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6" name="Google Shape;816;gab46cb8bf8_0_62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17" name="Google Shape;817;gab46cb8bf8_0_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21" name="Shape 8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2" name="Google Shape;822;g784e5d3b14_0_77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23" name="Google Shape;823;g784e5d3b14_0_77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8" name="Shape 8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9" name="Google Shape;839;g784e5d3b14_0_797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0" name="Google Shape;840;g784e5d3b14_0_79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5" name="Shape 8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6" name="Google Shape;846;g784e5d3b14_0_999:notes"/>
          <p:cNvSpPr/>
          <p:nvPr>
            <p:ph idx="2" type="sldImg"/>
          </p:nvPr>
        </p:nvSpPr>
        <p:spPr>
          <a:xfrm>
            <a:off x="11433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47" name="Google Shape;847;g784e5d3b14_0_99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474833"/>
            <a:ext cx="8520600" cy="26181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4202967"/>
            <a:ext cx="8520600" cy="1734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867800"/>
            <a:ext cx="8520600" cy="1122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536633"/>
            <a:ext cx="39999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740800"/>
            <a:ext cx="2808000" cy="1007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852800"/>
            <a:ext cx="2808000" cy="423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600200"/>
            <a:ext cx="6367800" cy="54543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67"/>
            <a:ext cx="4572000" cy="68580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644233"/>
            <a:ext cx="4045200" cy="19764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3737433"/>
            <a:ext cx="4045200" cy="1646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965433"/>
            <a:ext cx="3837000" cy="49269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5640767"/>
            <a:ext cx="5998800" cy="806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536633"/>
            <a:ext cx="8520600" cy="455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6217622"/>
            <a:ext cx="548700" cy="5247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6.png"/><Relationship Id="rId4" Type="http://schemas.openxmlformats.org/officeDocument/2006/relationships/image" Target="../media/image9.png"/></Relationships>
</file>

<file path=ppt/slides/_rels/slide10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0.xml"/><Relationship Id="rId3" Type="http://schemas.openxmlformats.org/officeDocument/2006/relationships/image" Target="../media/image73.png"/><Relationship Id="rId4" Type="http://schemas.openxmlformats.org/officeDocument/2006/relationships/hyperlink" Target="https://habr.com/ru/post/503200/" TargetMode="External"/></Relationships>
</file>

<file path=ppt/slides/_rels/slide10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1.xml"/><Relationship Id="rId3" Type="http://schemas.openxmlformats.org/officeDocument/2006/relationships/hyperlink" Target="https://habr.com/ru/post/503200/" TargetMode="External"/><Relationship Id="rId4" Type="http://schemas.openxmlformats.org/officeDocument/2006/relationships/image" Target="../media/image75.png"/></Relationships>
</file>

<file path=ppt/slides/_rels/slide10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2.xml"/><Relationship Id="rId3" Type="http://schemas.openxmlformats.org/officeDocument/2006/relationships/image" Target="../media/image71.png"/><Relationship Id="rId4" Type="http://schemas.openxmlformats.org/officeDocument/2006/relationships/image" Target="../media/image88.png"/><Relationship Id="rId5" Type="http://schemas.openxmlformats.org/officeDocument/2006/relationships/hyperlink" Target="https://arxiv.org/abs/1904.07850" TargetMode="External"/></Relationships>
</file>

<file path=ppt/slides/_rels/slide10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3.xml"/><Relationship Id="rId3" Type="http://schemas.openxmlformats.org/officeDocument/2006/relationships/image" Target="../media/image76.png"/><Relationship Id="rId4" Type="http://schemas.openxmlformats.org/officeDocument/2006/relationships/hyperlink" Target="https://github.com/google/automl/tree/master/efficientdet" TargetMode="External"/><Relationship Id="rId5" Type="http://schemas.openxmlformats.org/officeDocument/2006/relationships/image" Target="../media/image77.png"/></Relationships>
</file>

<file path=ppt/slides/_rels/slide10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04.xml"/></Relationships>
</file>

<file path=ppt/slides/_rels/slide10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5.xml"/></Relationships>
</file>

<file path=ppt/slides/_rels/slide10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6.xml"/><Relationship Id="rId3" Type="http://schemas.openxmlformats.org/officeDocument/2006/relationships/image" Target="../media/image78.png"/></Relationships>
</file>

<file path=ppt/slides/_rels/slide10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7.xml"/><Relationship Id="rId3" Type="http://schemas.openxmlformats.org/officeDocument/2006/relationships/image" Target="../media/image79.png"/></Relationships>
</file>

<file path=ppt/slides/_rels/slide10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8.xml"/><Relationship Id="rId3" Type="http://schemas.openxmlformats.org/officeDocument/2006/relationships/image" Target="../media/image80.png"/></Relationships>
</file>

<file path=ppt/slides/_rels/slide10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9.xml"/><Relationship Id="rId3" Type="http://schemas.openxmlformats.org/officeDocument/2006/relationships/image" Target="../media/image86.gif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9.png"/><Relationship Id="rId4" Type="http://schemas.openxmlformats.org/officeDocument/2006/relationships/image" Target="../media/image12.png"/><Relationship Id="rId5" Type="http://schemas.openxmlformats.org/officeDocument/2006/relationships/image" Target="../media/image6.png"/></Relationships>
</file>

<file path=ppt/slides/_rels/slide1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0.xml"/><Relationship Id="rId3" Type="http://schemas.openxmlformats.org/officeDocument/2006/relationships/image" Target="../media/image81.png"/><Relationship Id="rId4" Type="http://schemas.openxmlformats.org/officeDocument/2006/relationships/hyperlink" Target="https://github.com/facebookresearch/SlowFast" TargetMode="External"/></Relationships>
</file>

<file path=ppt/slides/_rels/slide1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1.xml"/><Relationship Id="rId3" Type="http://schemas.openxmlformats.org/officeDocument/2006/relationships/image" Target="../media/image82.png"/><Relationship Id="rId4" Type="http://schemas.openxmlformats.org/officeDocument/2006/relationships/image" Target="../media/image84.png"/><Relationship Id="rId5" Type="http://schemas.openxmlformats.org/officeDocument/2006/relationships/hyperlink" Target="https://google.github.io/mediapipe/solutions/objectron" TargetMode="External"/></Relationships>
</file>

<file path=ppt/slides/_rels/slide1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2.xml"/><Relationship Id="rId3" Type="http://schemas.openxmlformats.org/officeDocument/2006/relationships/hyperlink" Target="https://habr.com/ru/company/mipt/blog/458190/" TargetMode="External"/><Relationship Id="rId4" Type="http://schemas.openxmlformats.org/officeDocument/2006/relationships/image" Target="../media/image95.png"/></Relationships>
</file>

<file path=ppt/slides/_rels/slide1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3.xml"/></Relationships>
</file>

<file path=ppt/slides/_rels/slide1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14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4.png"/><Relationship Id="rId4" Type="http://schemas.openxmlformats.org/officeDocument/2006/relationships/image" Target="../media/image10.png"/><Relationship Id="rId5" Type="http://schemas.openxmlformats.org/officeDocument/2006/relationships/hyperlink" Target="https://arxiv.org/pdf/1512.03385.pdf" TargetMode="External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hyperlink" Target="https://papers.nips.cc/paper/4824-imagenet-classification-with-deep-convolutional-neural-networks.pdf" TargetMode="External"/><Relationship Id="rId4" Type="http://schemas.openxmlformats.org/officeDocument/2006/relationships/image" Target="../media/image31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hyperlink" Target="https://arxiv.org/pdf/1409.1556.pdf" TargetMode="External"/><Relationship Id="rId4" Type="http://schemas.openxmlformats.org/officeDocument/2006/relationships/image" Target="../media/image15.png"/><Relationship Id="rId5" Type="http://schemas.openxmlformats.org/officeDocument/2006/relationships/image" Target="../media/image2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hyperlink" Target="https://arxiv.org/pdf/1409.4842.pdf" TargetMode="External"/><Relationship Id="rId4" Type="http://schemas.openxmlformats.org/officeDocument/2006/relationships/image" Target="../media/image52.png"/><Relationship Id="rId5" Type="http://schemas.openxmlformats.org/officeDocument/2006/relationships/image" Target="../media/image13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hyperlink" Target="https://arxiv.org/pdf/1512.03385.pdf" TargetMode="External"/><Relationship Id="rId4" Type="http://schemas.openxmlformats.org/officeDocument/2006/relationships/image" Target="../media/image18.png"/><Relationship Id="rId5" Type="http://schemas.openxmlformats.org/officeDocument/2006/relationships/image" Target="../media/image24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hyperlink" Target="https://arxiv.org/pdf/1611.05431.pdf" TargetMode="External"/><Relationship Id="rId4" Type="http://schemas.openxmlformats.org/officeDocument/2006/relationships/hyperlink" Target="https://github.com/Cadene/pretrained-models.pytorch" TargetMode="External"/><Relationship Id="rId5" Type="http://schemas.openxmlformats.org/officeDocument/2006/relationships/image" Target="../media/image20.png"/><Relationship Id="rId6" Type="http://schemas.openxmlformats.org/officeDocument/2006/relationships/image" Target="../media/image24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hyperlink" Target="https://arxiv.org/pdf/1608.06993.pdf" TargetMode="External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29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hyperlink" Target="http://openaccess.thecvf.com/content_cvpr_2018/papers/Hu_Squeeze-and-Excitation_Networks_CVPR_2018_paper.pdf" TargetMode="External"/><Relationship Id="rId4" Type="http://schemas.openxmlformats.org/officeDocument/2006/relationships/hyperlink" Target="https://github.com/moskomule/senet.pytorch" TargetMode="External"/><Relationship Id="rId5" Type="http://schemas.openxmlformats.org/officeDocument/2006/relationships/image" Target="../media/image44.png"/><Relationship Id="rId6" Type="http://schemas.openxmlformats.org/officeDocument/2006/relationships/image" Target="../media/image17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hyperlink" Target="https://ai.googleblog.com/2018/08/mnasnet-towards-automating-design-of.html" TargetMode="External"/><Relationship Id="rId4" Type="http://schemas.openxmlformats.org/officeDocument/2006/relationships/hyperlink" Target="https://arxiv.org/pdf/1807.11626.pdf" TargetMode="External"/><Relationship Id="rId5" Type="http://schemas.openxmlformats.org/officeDocument/2006/relationships/hyperlink" Target="https://github.com/tensorflow/tpu/tree/master/models/official/mnasnet" TargetMode="External"/><Relationship Id="rId6" Type="http://schemas.openxmlformats.org/officeDocument/2006/relationships/image" Target="../media/image22.png"/><Relationship Id="rId7" Type="http://schemas.openxmlformats.org/officeDocument/2006/relationships/image" Target="../media/image25.png"/><Relationship Id="rId8" Type="http://schemas.openxmlformats.org/officeDocument/2006/relationships/image" Target="../media/image36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Relationship Id="rId4" Type="http://schemas.openxmlformats.org/officeDocument/2006/relationships/hyperlink" Target="https://ai.googleblog.com/2018/08/mnasnet-towards-automating-design-of.html" TargetMode="External"/><Relationship Id="rId5" Type="http://schemas.openxmlformats.org/officeDocument/2006/relationships/hyperlink" Target="https://arxiv.org/pdf/1905.11946.pdf" TargetMode="External"/><Relationship Id="rId6" Type="http://schemas.openxmlformats.org/officeDocument/2006/relationships/hyperlink" Target="https://github.com/lukemelas/EfficientNet-PyTorch" TargetMode="External"/><Relationship Id="rId7" Type="http://schemas.openxmlformats.org/officeDocument/2006/relationships/image" Target="../media/image53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hyperlink" Target="https://arxiv.org/abs/1911.11907" TargetMode="External"/><Relationship Id="rId4" Type="http://schemas.openxmlformats.org/officeDocument/2006/relationships/hyperlink" Target="https://github.com/huawei-noah/ghostnet" TargetMode="External"/><Relationship Id="rId5" Type="http://schemas.openxmlformats.org/officeDocument/2006/relationships/image" Target="../media/image21.png"/><Relationship Id="rId6" Type="http://schemas.openxmlformats.org/officeDocument/2006/relationships/image" Target="../media/image2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3.xml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35.gif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0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hyperlink" Target="http://host.robots.ox.ac.uk/pascal/VOC" TargetMode="External"/><Relationship Id="rId4" Type="http://schemas.openxmlformats.org/officeDocument/2006/relationships/hyperlink" Target="http://cocodataset.org" TargetMode="External"/><Relationship Id="rId9" Type="http://schemas.openxmlformats.org/officeDocument/2006/relationships/image" Target="../media/image59.png"/><Relationship Id="rId5" Type="http://schemas.openxmlformats.org/officeDocument/2006/relationships/hyperlink" Target="http://image-net.org/download-bboxes" TargetMode="External"/><Relationship Id="rId6" Type="http://schemas.openxmlformats.org/officeDocument/2006/relationships/hyperlink" Target="https://storage.googleapis.com/openimages/web/index.html" TargetMode="External"/><Relationship Id="rId7" Type="http://schemas.openxmlformats.org/officeDocument/2006/relationships/hyperlink" Target="https://storage.googleapis.com/openimages/web/index.html" TargetMode="External"/><Relationship Id="rId8" Type="http://schemas.openxmlformats.org/officeDocument/2006/relationships/hyperlink" Target="https://epic-kitchens.github.io/2018" TargetMode="Externa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hyperlink" Target="http://cocodataset.org" TargetMode="External"/><Relationship Id="rId4" Type="http://schemas.openxmlformats.org/officeDocument/2006/relationships/image" Target="../media/image32.png"/><Relationship Id="rId5" Type="http://schemas.openxmlformats.org/officeDocument/2006/relationships/hyperlink" Target="https://arxiv.org/pdf/1405.0312.pdf" TargetMode="External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hyperlink" Target="https://storage.googleapis.com/openimages/web/index.html" TargetMode="External"/><Relationship Id="rId4" Type="http://schemas.openxmlformats.org/officeDocument/2006/relationships/hyperlink" Target="https://storage.googleapis.com/openimages/web/factsfigures.html" TargetMode="External"/><Relationship Id="rId5" Type="http://schemas.openxmlformats.org/officeDocument/2006/relationships/hyperlink" Target="https://www.kaggle.com/c/open-images-object-detection-rvc-2020" TargetMode="External"/><Relationship Id="rId6" Type="http://schemas.openxmlformats.org/officeDocument/2006/relationships/image" Target="../media/image40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5.png"/><Relationship Id="rId4" Type="http://schemas.openxmlformats.org/officeDocument/2006/relationships/image" Target="../media/image3.png"/><Relationship Id="rId5" Type="http://schemas.openxmlformats.org/officeDocument/2006/relationships/image" Target="../media/image7.png"/><Relationship Id="rId6" Type="http://schemas.openxmlformats.org/officeDocument/2006/relationships/image" Target="../media/image11.png"/><Relationship Id="rId7" Type="http://schemas.openxmlformats.org/officeDocument/2006/relationships/image" Target="../media/image8.png"/><Relationship Id="rId8" Type="http://schemas.openxmlformats.org/officeDocument/2006/relationships/image" Target="../media/image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png"/><Relationship Id="rId4" Type="http://schemas.openxmlformats.org/officeDocument/2006/relationships/hyperlink" Target="https://machinethink.net/images/object-detection/tp-fp-fn@2x.jpg" TargetMode="External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8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3.png"/><Relationship Id="rId4" Type="http://schemas.openxmlformats.org/officeDocument/2006/relationships/hyperlink" Target="https://www.researchgate.net/publication/338728961/figure/fig2/AS:849968428507136@1579659673792/The-confusion-matrix-of-object-detection.png" TargetMode="External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hyperlink" Target="https://jonathan-hui.medium.com/map-mean-average-precision-for-object-detection-45c121a31173" TargetMode="External"/><Relationship Id="rId4" Type="http://schemas.openxmlformats.org/officeDocument/2006/relationships/image" Target="../media/image39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4.xml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7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7.xml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8.xml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9.xml"/><Relationship Id="rId3" Type="http://schemas.openxmlformats.org/officeDocument/2006/relationships/image" Target="../media/image41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1.png"/><Relationship Id="rId4" Type="http://schemas.openxmlformats.org/officeDocument/2006/relationships/hyperlink" Target="https://www.jesture.ai/" TargetMode="External"/><Relationship Id="rId5" Type="http://schemas.openxmlformats.org/officeDocument/2006/relationships/image" Target="../media/image4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41.pn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5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45.png"/><Relationship Id="rId4" Type="http://schemas.openxmlformats.org/officeDocument/2006/relationships/hyperlink" Target="https://arxiv.org/abs/1905.05055" TargetMode="External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48.png"/><Relationship Id="rId4" Type="http://schemas.openxmlformats.org/officeDocument/2006/relationships/hyperlink" Target="https://arxiv.org/abs/1905.05055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47.png"/><Relationship Id="rId4" Type="http://schemas.openxmlformats.org/officeDocument/2006/relationships/hyperlink" Target="https://arxiv.org/abs/1905.05055" TargetMode="External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46.png"/><Relationship Id="rId4" Type="http://schemas.openxmlformats.org/officeDocument/2006/relationships/hyperlink" Target="https://arxiv.org/abs/1905.05055" TargetMode="External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2.xml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3.xml"/></Relationships>
</file>

<file path=ppt/slides/_rels/slide5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54.xml"/></Relationships>
</file>

<file path=ppt/slides/_rels/slide5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5.xml"/></Relationships>
</file>

<file path=ppt/slides/_rels/slide5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6.xml"/><Relationship Id="rId3" Type="http://schemas.openxmlformats.org/officeDocument/2006/relationships/image" Target="../media/image55.png"/><Relationship Id="rId4" Type="http://schemas.openxmlformats.org/officeDocument/2006/relationships/hyperlink" Target="https://arxiv.org/abs/1905.05055" TargetMode="External"/></Relationships>
</file>

<file path=ppt/slides/_rels/slide5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7.xml"/><Relationship Id="rId3" Type="http://schemas.openxmlformats.org/officeDocument/2006/relationships/image" Target="../media/image54.png"/><Relationship Id="rId4" Type="http://schemas.openxmlformats.org/officeDocument/2006/relationships/hyperlink" Target="https://arxiv.org/abs/1905.05055" TargetMode="External"/></Relationships>
</file>

<file path=ppt/slides/_rels/slide5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8.xml"/><Relationship Id="rId3" Type="http://schemas.openxmlformats.org/officeDocument/2006/relationships/image" Target="../media/image50.png"/></Relationships>
</file>

<file path=ppt/slides/_rels/slide5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9.xml"/><Relationship Id="rId3" Type="http://schemas.openxmlformats.org/officeDocument/2006/relationships/image" Target="../media/image49.pn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26.png"/></Relationships>
</file>

<file path=ppt/slides/_rels/slide6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0.xml"/><Relationship Id="rId3" Type="http://schemas.openxmlformats.org/officeDocument/2006/relationships/image" Target="../media/image49.png"/></Relationships>
</file>

<file path=ppt/slides/_rels/slide6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1.xml"/><Relationship Id="rId3" Type="http://schemas.openxmlformats.org/officeDocument/2006/relationships/image" Target="../media/image49.png"/></Relationships>
</file>

<file path=ppt/slides/_rels/slide6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2.xml"/><Relationship Id="rId3" Type="http://schemas.openxmlformats.org/officeDocument/2006/relationships/image" Target="../media/image49.png"/></Relationships>
</file>

<file path=ppt/slides/_rels/slide6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3.xml"/></Relationships>
</file>

<file path=ppt/slides/_rels/slide6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4.xml"/><Relationship Id="rId3" Type="http://schemas.openxmlformats.org/officeDocument/2006/relationships/image" Target="../media/image60.png"/><Relationship Id="rId4" Type="http://schemas.openxmlformats.org/officeDocument/2006/relationships/hyperlink" Target="https://github.com/sgrvinod/a-PyTorch-Tutorial-to-Object-Detection" TargetMode="External"/></Relationships>
</file>

<file path=ppt/slides/_rels/slide6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5.xml"/><Relationship Id="rId3" Type="http://schemas.openxmlformats.org/officeDocument/2006/relationships/image" Target="../media/image61.png"/><Relationship Id="rId4" Type="http://schemas.openxmlformats.org/officeDocument/2006/relationships/hyperlink" Target="https://github.com/sgrvinod/a-PyTorch-Tutorial-to-Object-Detection" TargetMode="External"/></Relationships>
</file>

<file path=ppt/slides/_rels/slide6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6.xml"/><Relationship Id="rId3" Type="http://schemas.openxmlformats.org/officeDocument/2006/relationships/image" Target="../media/image56.png"/><Relationship Id="rId4" Type="http://schemas.openxmlformats.org/officeDocument/2006/relationships/hyperlink" Target="https://github.com/sgrvinod/a-PyTorch-Tutorial-to-Object-Detection" TargetMode="External"/></Relationships>
</file>

<file path=ppt/slides/_rels/slide6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7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8.xml"/><Relationship Id="rId3" Type="http://schemas.openxmlformats.org/officeDocument/2006/relationships/image" Target="../media/image57.png"/><Relationship Id="rId4" Type="http://schemas.openxmlformats.org/officeDocument/2006/relationships/hyperlink" Target="https://github.com/sgrvinod/a-PyTorch-Tutorial-to-Object-Detection" TargetMode="External"/></Relationships>
</file>

<file path=ppt/slides/_rels/slide6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9.xml"/><Relationship Id="rId3" Type="http://schemas.openxmlformats.org/officeDocument/2006/relationships/image" Target="../media/image62.png"/><Relationship Id="rId4" Type="http://schemas.openxmlformats.org/officeDocument/2006/relationships/hyperlink" Target="https://github.com/sgrvinod/a-PyTorch-Tutorial-to-Object-Detection" TargetMode="Externa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2.png"/></Relationships>
</file>

<file path=ppt/slides/_rels/slide7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0.xml"/><Relationship Id="rId3" Type="http://schemas.openxmlformats.org/officeDocument/2006/relationships/image" Target="../media/image62.png"/><Relationship Id="rId4" Type="http://schemas.openxmlformats.org/officeDocument/2006/relationships/hyperlink" Target="https://github.com/sgrvinod/a-PyTorch-Tutorial-to-Object-Detection" TargetMode="External"/></Relationships>
</file>

<file path=ppt/slides/_rels/slide7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1.xml"/><Relationship Id="rId3" Type="http://schemas.openxmlformats.org/officeDocument/2006/relationships/image" Target="../media/image62.png"/><Relationship Id="rId4" Type="http://schemas.openxmlformats.org/officeDocument/2006/relationships/hyperlink" Target="https://github.com/sgrvinod/a-PyTorch-Tutorial-to-Object-Detection" TargetMode="External"/></Relationships>
</file>

<file path=ppt/slides/_rels/slide7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2.xml"/><Relationship Id="rId3" Type="http://schemas.openxmlformats.org/officeDocument/2006/relationships/image" Target="../media/image58.png"/><Relationship Id="rId4" Type="http://schemas.openxmlformats.org/officeDocument/2006/relationships/image" Target="../media/image62.png"/><Relationship Id="rId5" Type="http://schemas.openxmlformats.org/officeDocument/2006/relationships/hyperlink" Target="https://github.com/sgrvinod/a-PyTorch-Tutorial-to-Object-Detection" TargetMode="External"/></Relationships>
</file>

<file path=ppt/slides/_rels/slide7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58.png"/></Relationships>
</file>

<file path=ppt/slides/_rels/slide7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58.png"/></Relationships>
</file>

<file path=ppt/slides/_rels/slide7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2.png"/><Relationship Id="rId5" Type="http://schemas.openxmlformats.org/officeDocument/2006/relationships/image" Target="../media/image58.png"/><Relationship Id="rId6" Type="http://schemas.openxmlformats.org/officeDocument/2006/relationships/image" Target="../media/image69.png"/></Relationships>
</file>

<file path=ppt/slides/_rels/slide7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6.xml"/><Relationship Id="rId3" Type="http://schemas.openxmlformats.org/officeDocument/2006/relationships/image" Target="../media/image65.png"/><Relationship Id="rId4" Type="http://schemas.openxmlformats.org/officeDocument/2006/relationships/image" Target="../media/image62.png"/><Relationship Id="rId5" Type="http://schemas.openxmlformats.org/officeDocument/2006/relationships/image" Target="../media/image58.png"/><Relationship Id="rId6" Type="http://schemas.openxmlformats.org/officeDocument/2006/relationships/hyperlink" Target="https://github.com/sgrvinod/a-PyTorch-Tutorial-to-Object-Detection" TargetMode="External"/></Relationships>
</file>

<file path=ppt/slides/_rels/slide7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7.xml"/><Relationship Id="rId3" Type="http://schemas.openxmlformats.org/officeDocument/2006/relationships/image" Target="../media/image83.png"/><Relationship Id="rId4" Type="http://schemas.openxmlformats.org/officeDocument/2006/relationships/hyperlink" Target="https://github.com/sgrvinod/a-PyTorch-Tutorial-to-Object-Detection" TargetMode="External"/></Relationships>
</file>

<file path=ppt/slides/_rels/slide7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8.xml"/><Relationship Id="rId3" Type="http://schemas.openxmlformats.org/officeDocument/2006/relationships/image" Target="../media/image72.png"/><Relationship Id="rId4" Type="http://schemas.openxmlformats.org/officeDocument/2006/relationships/hyperlink" Target="https://github.com/sgrvinod/a-PyTorch-Tutorial-to-Object-Detection" TargetMode="External"/></Relationships>
</file>

<file path=ppt/slides/_rels/slide7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2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9.png"/></Relationships>
</file>

<file path=ppt/slides/_rels/slide8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0.png"/></Relationships>
</file>

<file path=ppt/slides/_rels/slide8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1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7.png"/></Relationships>
</file>

<file path=ppt/slides/_rels/slide8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5.png"/></Relationships>
</file>

<file path=ppt/slides/_rels/slide8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1.png"/></Relationships>
</file>

<file path=ppt/slides/_rels/slide8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4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89.png"/></Relationships>
</file>

<file path=ppt/slides/_rels/slide8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5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/Relationships>
</file>

<file path=ppt/slides/_rels/slide8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6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4.png"/><Relationship Id="rId5" Type="http://schemas.openxmlformats.org/officeDocument/2006/relationships/image" Target="../media/image63.png"/></Relationships>
</file>

<file path=ppt/slides/_rels/slide8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7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/Relationships>
</file>

<file path=ppt/slides/_rels/slide8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8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91.png"/></Relationships>
</file>

<file path=ppt/slides/_rels/slide8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9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9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6.png"/><Relationship Id="rId4" Type="http://schemas.openxmlformats.org/officeDocument/2006/relationships/hyperlink" Target="https://paperswithcode.com/sota/image-classification-on-imagenet" TargetMode="External"/></Relationships>
</file>

<file path=ppt/slides/_rels/slide9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0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67.png"/><Relationship Id="rId5" Type="http://schemas.openxmlformats.org/officeDocument/2006/relationships/image" Target="../media/image64.png"/><Relationship Id="rId6" Type="http://schemas.openxmlformats.org/officeDocument/2006/relationships/image" Target="../media/image66.png"/></Relationships>
</file>

<file path=ppt/slides/_rels/slide9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1.xml"/><Relationship Id="rId3" Type="http://schemas.openxmlformats.org/officeDocument/2006/relationships/image" Target="../media/image68.png"/></Relationships>
</file>

<file path=ppt/slides/_rels/slide9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2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4.png"/></Relationships>
</file>

<file path=ppt/slides/_rels/slide9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3.xml"/><Relationship Id="rId3" Type="http://schemas.openxmlformats.org/officeDocument/2006/relationships/hyperlink" Target="https://github.com/sgrvinod/a-PyTorch-Tutorial-to-Object-Detection" TargetMode="External"/><Relationship Id="rId4" Type="http://schemas.openxmlformats.org/officeDocument/2006/relationships/image" Target="../media/image93.png"/></Relationships>
</file>

<file path=ppt/slides/_rels/slide9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4.xml"/></Relationships>
</file>

<file path=ppt/slides/_rels/slide9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5.xml"/></Relationships>
</file>

<file path=ppt/slides/_rels/slide9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96.xml"/></Relationships>
</file>

<file path=ppt/slides/_rels/slide9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7.xml"/></Relationships>
</file>

<file path=ppt/slides/_rels/slide9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8.xml"/><Relationship Id="rId3" Type="http://schemas.openxmlformats.org/officeDocument/2006/relationships/image" Target="../media/image70.png"/><Relationship Id="rId4" Type="http://schemas.openxmlformats.org/officeDocument/2006/relationships/hyperlink" Target="https://pjreddie.com/darknet/yolo" TargetMode="External"/></Relationships>
</file>

<file path=ppt/slides/_rels/slide9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9.xml"/><Relationship Id="rId3" Type="http://schemas.openxmlformats.org/officeDocument/2006/relationships/image" Target="../media/image7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4" name="Shape 1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5" name="Google Shape;115;p2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16" name="Google Shape;116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pic>
        <p:nvPicPr>
          <p:cNvPr id="117" name="Google Shape;117;p22"/>
          <p:cNvPicPr preferRelativeResize="0"/>
          <p:nvPr/>
        </p:nvPicPr>
        <p:blipFill rotWithShape="1">
          <a:blip r:embed="rId4">
            <a:alphaModFix/>
          </a:blip>
          <a:srcRect b="0" l="42699" r="0" t="0"/>
          <a:stretch/>
        </p:blipFill>
        <p:spPr>
          <a:xfrm>
            <a:off x="4095750" y="1681875"/>
            <a:ext cx="4956424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18" name="Google Shape;118;p22"/>
          <p:cNvSpPr txBox="1"/>
          <p:nvPr/>
        </p:nvSpPr>
        <p:spPr>
          <a:xfrm>
            <a:off x="78919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sp>
        <p:nvSpPr>
          <p:cNvPr id="119" name="Google Shape;119;p22"/>
          <p:cNvSpPr txBox="1"/>
          <p:nvPr/>
        </p:nvSpPr>
        <p:spPr>
          <a:xfrm>
            <a:off x="2554425" y="1801100"/>
            <a:ext cx="710100" cy="33942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54" name="Shape 8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5" name="Google Shape;855;p11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6" name="Google Shape;856;p11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20400" y="1356875"/>
            <a:ext cx="5703176" cy="5175475"/>
          </a:xfrm>
          <a:prstGeom prst="rect">
            <a:avLst/>
          </a:prstGeom>
          <a:noFill/>
          <a:ln>
            <a:noFill/>
          </a:ln>
        </p:spPr>
      </p:pic>
      <p:sp>
        <p:nvSpPr>
          <p:cNvPr id="857" name="Google Shape;857;p112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</p:spTree>
  </p:cSld>
  <p:clrMapOvr>
    <a:masterClrMapping/>
  </p:clrMapOvr>
</p:sld>
</file>

<file path=ppt/slides/slide10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1" name="Shape 8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2" name="Google Shape;862;p11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Optimal detection: YOLOv4 (2020)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63" name="Google Shape;863;p113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3"/>
              </a:rPr>
              <a:t>https://habr.com/ru/post/503200/</a:t>
            </a:r>
            <a:r>
              <a:rPr lang="ru" sz="1100"/>
              <a:t> </a:t>
            </a:r>
            <a:endParaRPr/>
          </a:p>
        </p:txBody>
      </p:sp>
      <p:pic>
        <p:nvPicPr>
          <p:cNvPr id="864" name="Google Shape;864;p11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64887" y="1356867"/>
            <a:ext cx="3814216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68" name="Shape 8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9" name="Google Shape;869;p11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Objects as Points: CenterNet (2019) 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70" name="Google Shape;870;p11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0" y="1703314"/>
            <a:ext cx="9144001" cy="2429186"/>
          </a:xfrm>
          <a:prstGeom prst="rect">
            <a:avLst/>
          </a:prstGeom>
          <a:noFill/>
          <a:ln>
            <a:noFill/>
          </a:ln>
        </p:spPr>
      </p:pic>
      <p:pic>
        <p:nvPicPr>
          <p:cNvPr id="871" name="Google Shape;871;p114"/>
          <p:cNvPicPr preferRelativeResize="0"/>
          <p:nvPr/>
        </p:nvPicPr>
        <p:blipFill rotWithShape="1">
          <a:blip r:embed="rId4">
            <a:alphaModFix/>
          </a:blip>
          <a:srcRect b="66770" l="0" r="0" t="0"/>
          <a:stretch/>
        </p:blipFill>
        <p:spPr>
          <a:xfrm>
            <a:off x="0" y="4478951"/>
            <a:ext cx="3048002" cy="1221847"/>
          </a:xfrm>
          <a:prstGeom prst="rect">
            <a:avLst/>
          </a:prstGeom>
          <a:noFill/>
          <a:ln>
            <a:noFill/>
          </a:ln>
        </p:spPr>
      </p:pic>
      <p:pic>
        <p:nvPicPr>
          <p:cNvPr id="872" name="Google Shape;872;p114"/>
          <p:cNvPicPr preferRelativeResize="0"/>
          <p:nvPr/>
        </p:nvPicPr>
        <p:blipFill rotWithShape="1">
          <a:blip r:embed="rId4">
            <a:alphaModFix/>
          </a:blip>
          <a:srcRect b="33466" l="0" r="0" t="34642"/>
          <a:stretch/>
        </p:blipFill>
        <p:spPr>
          <a:xfrm>
            <a:off x="3048000" y="4552750"/>
            <a:ext cx="3047998" cy="1172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873" name="Google Shape;873;p114"/>
          <p:cNvPicPr preferRelativeResize="0"/>
          <p:nvPr/>
        </p:nvPicPr>
        <p:blipFill rotWithShape="1">
          <a:blip r:embed="rId4">
            <a:alphaModFix/>
          </a:blip>
          <a:srcRect b="0" l="0" r="0" t="66770"/>
          <a:stretch/>
        </p:blipFill>
        <p:spPr>
          <a:xfrm>
            <a:off x="6095998" y="4528150"/>
            <a:ext cx="3048002" cy="1221847"/>
          </a:xfrm>
          <a:prstGeom prst="rect">
            <a:avLst/>
          </a:prstGeom>
          <a:noFill/>
          <a:ln>
            <a:noFill/>
          </a:ln>
        </p:spPr>
      </p:pic>
      <p:sp>
        <p:nvSpPr>
          <p:cNvPr id="874" name="Google Shape;874;p114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https://arxiv.org/abs/1904.07850</a:t>
            </a:r>
            <a:r>
              <a:rPr lang="ru" sz="1100"/>
              <a:t> 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100"/>
          </a:p>
        </p:txBody>
      </p:sp>
    </p:spTree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8" name="Shape 8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79" name="Google Shape;879;p115"/>
          <p:cNvSpPr txBox="1"/>
          <p:nvPr>
            <p:ph type="title"/>
          </p:nvPr>
        </p:nvSpPr>
        <p:spPr>
          <a:xfrm>
            <a:off x="311700" y="623881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NAS in Detection: EfficientDet (2019-2020)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80" name="Google Shape;880;p1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46926" y="2108350"/>
            <a:ext cx="6113451" cy="2281900"/>
          </a:xfrm>
          <a:prstGeom prst="rect">
            <a:avLst/>
          </a:prstGeom>
          <a:noFill/>
          <a:ln>
            <a:noFill/>
          </a:ln>
        </p:spPr>
      </p:pic>
      <p:sp>
        <p:nvSpPr>
          <p:cNvPr id="881" name="Google Shape;881;p115"/>
          <p:cNvSpPr txBox="1"/>
          <p:nvPr>
            <p:ph idx="1" type="body"/>
          </p:nvPr>
        </p:nvSpPr>
        <p:spPr>
          <a:xfrm>
            <a:off x="1652100" y="4791957"/>
            <a:ext cx="5839800" cy="529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600"/>
              </a:spcAft>
              <a:buNone/>
            </a:pPr>
            <a:r>
              <a:rPr lang="ru">
                <a:solidFill>
                  <a:srgbClr val="000000"/>
                </a:solidFill>
              </a:rPr>
              <a:t>Idea: EfficientNet + BiFPN</a:t>
            </a:r>
            <a:endParaRPr>
              <a:solidFill>
                <a:srgbClr val="000000"/>
              </a:solidFill>
            </a:endParaRPr>
          </a:p>
        </p:txBody>
      </p:sp>
      <p:sp>
        <p:nvSpPr>
          <p:cNvPr id="882" name="Google Shape;882;p115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https://github.com/google/automl/tree/master/efficientdet</a:t>
            </a:r>
            <a:endParaRPr/>
          </a:p>
        </p:txBody>
      </p:sp>
      <p:pic>
        <p:nvPicPr>
          <p:cNvPr id="883" name="Google Shape;883;p11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83625" y="2108350"/>
            <a:ext cx="2725996" cy="228189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87" name="Shape 8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" name="Google Shape;888;p11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Modern </a:t>
            </a:r>
            <a:r>
              <a:rPr lang="ru"/>
              <a:t>tasks</a:t>
            </a:r>
            <a:endParaRPr/>
          </a:p>
        </p:txBody>
      </p:sp>
      <p:sp>
        <p:nvSpPr>
          <p:cNvPr id="889" name="Google Shape;889;p11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Specific detection applications</a:t>
            </a:r>
            <a:endParaRPr/>
          </a:p>
        </p:txBody>
      </p:sp>
    </p:spTree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3" name="Shape 8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4" name="Google Shape;894;p11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</a:t>
            </a:r>
            <a:endParaRPr/>
          </a:p>
        </p:txBody>
      </p:sp>
      <p:sp>
        <p:nvSpPr>
          <p:cNvPr id="895" name="Google Shape;895;p117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people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</a:t>
            </a:r>
            <a:r>
              <a:rPr b="1" lang="ru">
                <a:solidFill>
                  <a:srgbClr val="000000"/>
                </a:solidFill>
              </a:rPr>
              <a:t>faces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Detector </a:t>
            </a:r>
            <a:r>
              <a:rPr b="1" lang="ru">
                <a:solidFill>
                  <a:srgbClr val="000000"/>
                </a:solidFill>
              </a:rPr>
              <a:t>text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Do </a:t>
            </a:r>
            <a:r>
              <a:rPr b="1" lang="ru">
                <a:solidFill>
                  <a:schemeClr val="dk1"/>
                </a:solidFill>
              </a:rPr>
              <a:t>tracking</a:t>
            </a:r>
            <a:r>
              <a:rPr lang="ru">
                <a:solidFill>
                  <a:schemeClr val="dk1"/>
                </a:solidFill>
              </a:rPr>
              <a:t> through the video (time), not only image 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Recognize </a:t>
            </a:r>
            <a:r>
              <a:rPr b="1" lang="ru">
                <a:solidFill>
                  <a:srgbClr val="000000"/>
                </a:solidFill>
              </a:rPr>
              <a:t>actions</a:t>
            </a:r>
            <a:r>
              <a:rPr lang="ru">
                <a:solidFill>
                  <a:srgbClr val="000000"/>
                </a:solidFill>
              </a:rPr>
              <a:t>: proxy, end-to-end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Detect in </a:t>
            </a:r>
            <a:r>
              <a:rPr b="1" lang="ru">
                <a:solidFill>
                  <a:srgbClr val="000000"/>
                </a:solidFill>
              </a:rPr>
              <a:t>3D</a:t>
            </a:r>
            <a:r>
              <a:rPr lang="ru">
                <a:solidFill>
                  <a:srgbClr val="000000"/>
                </a:solidFill>
              </a:rPr>
              <a:t>: self-driving, robotics, VR/AR 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0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9" name="Shape 8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0" name="Google Shape;900;p11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people</a:t>
            </a:r>
            <a:endParaRPr/>
          </a:p>
        </p:txBody>
      </p:sp>
      <p:pic>
        <p:nvPicPr>
          <p:cNvPr id="901" name="Google Shape;901;p1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07775" y="1356867"/>
            <a:ext cx="6928445" cy="519633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05" name="Shape 9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6" name="Google Shape;906;p11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faces</a:t>
            </a:r>
            <a:endParaRPr/>
          </a:p>
        </p:txBody>
      </p:sp>
      <p:pic>
        <p:nvPicPr>
          <p:cNvPr id="907" name="Google Shape;907;p1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63492"/>
            <a:ext cx="8839202" cy="419054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1" name="Shape 9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2" name="Google Shape;912;p12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text</a:t>
            </a:r>
            <a:endParaRPr/>
          </a:p>
        </p:txBody>
      </p:sp>
      <p:pic>
        <p:nvPicPr>
          <p:cNvPr id="913" name="Google Shape;913;p1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588" y="1356867"/>
            <a:ext cx="6600825" cy="49625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0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17" name="Shape 9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18" name="Google Shape;918;p12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do tracking</a:t>
            </a:r>
            <a:endParaRPr/>
          </a:p>
        </p:txBody>
      </p:sp>
      <p:pic>
        <p:nvPicPr>
          <p:cNvPr id="919" name="Google Shape;919;p1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19225" y="1693051"/>
            <a:ext cx="7305525" cy="40846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3" name="Shape 1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4" name="Google Shape;124;p2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5" name="Google Shape;125;p23"/>
          <p:cNvPicPr preferRelativeResize="0"/>
          <p:nvPr/>
        </p:nvPicPr>
        <p:blipFill rotWithShape="1">
          <a:blip r:embed="rId3">
            <a:alphaModFix/>
          </a:blip>
          <a:srcRect b="0" l="42699" r="0" t="0"/>
          <a:stretch/>
        </p:blipFill>
        <p:spPr>
          <a:xfrm>
            <a:off x="4095750" y="1681875"/>
            <a:ext cx="4858026" cy="4570450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3"/>
          <p:cNvSpPr txBox="1"/>
          <p:nvPr/>
        </p:nvSpPr>
        <p:spPr>
          <a:xfrm>
            <a:off x="7739500" y="3567533"/>
            <a:ext cx="883200" cy="50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800">
                <a:solidFill>
                  <a:srgbClr val="FF0000"/>
                </a:solidFill>
              </a:rPr>
              <a:t>96.5%</a:t>
            </a:r>
            <a:endParaRPr b="1" sz="1800">
              <a:solidFill>
                <a:srgbClr val="FF0000"/>
              </a:solidFill>
            </a:endParaRPr>
          </a:p>
        </p:txBody>
      </p:sp>
      <p:pic>
        <p:nvPicPr>
          <p:cNvPr id="127" name="Google Shape;127;p2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830143"/>
            <a:ext cx="9144002" cy="1061135"/>
          </a:xfrm>
          <a:prstGeom prst="rect">
            <a:avLst/>
          </a:prstGeom>
          <a:noFill/>
          <a:ln>
            <a:noFill/>
          </a:ln>
        </p:spPr>
      </p:pic>
      <p:sp>
        <p:nvSpPr>
          <p:cNvPr id="128" name="Google Shape;128;p23"/>
          <p:cNvSpPr txBox="1"/>
          <p:nvPr/>
        </p:nvSpPr>
        <p:spPr>
          <a:xfrm>
            <a:off x="2658325" y="2127767"/>
            <a:ext cx="649500" cy="81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29" name="Google Shape;129;p2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090450" y="3630567"/>
            <a:ext cx="2546415" cy="21729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23" name="Shape 92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4" name="Google Shape;924;p12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recognize actions</a:t>
            </a:r>
            <a:endParaRPr/>
          </a:p>
        </p:txBody>
      </p:sp>
      <p:pic>
        <p:nvPicPr>
          <p:cNvPr id="925" name="Google Shape;925;p1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80813" y="1356876"/>
            <a:ext cx="6382367" cy="4786775"/>
          </a:xfrm>
          <a:prstGeom prst="rect">
            <a:avLst/>
          </a:prstGeom>
          <a:noFill/>
          <a:ln>
            <a:noFill/>
          </a:ln>
        </p:spPr>
      </p:pic>
      <p:sp>
        <p:nvSpPr>
          <p:cNvPr id="926" name="Google Shape;926;p122"/>
          <p:cNvSpPr txBox="1"/>
          <p:nvPr/>
        </p:nvSpPr>
        <p:spPr>
          <a:xfrm>
            <a:off x="0" y="6562825"/>
            <a:ext cx="2391000" cy="295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https://github.com/facebookresearch/SlowFast</a:t>
            </a:r>
            <a:endParaRPr sz="800"/>
          </a:p>
        </p:txBody>
      </p:sp>
    </p:spTree>
  </p:cSld>
  <p:clrMapOvr>
    <a:masterClrMapping/>
  </p:clrMapOvr>
</p:sld>
</file>

<file path=ppt/slides/slide1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0" name="Shape 9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1" name="Google Shape;931;p12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 real life we need to: detect in 3D</a:t>
            </a:r>
            <a:endParaRPr/>
          </a:p>
        </p:txBody>
      </p:sp>
      <p:pic>
        <p:nvPicPr>
          <p:cNvPr id="932" name="Google Shape;932;p12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8100" y="3678668"/>
            <a:ext cx="8707799" cy="2932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933" name="Google Shape;933;p123"/>
          <p:cNvPicPr preferRelativeResize="0"/>
          <p:nvPr/>
        </p:nvPicPr>
        <p:blipFill rotWithShape="1">
          <a:blip r:embed="rId4">
            <a:alphaModFix/>
          </a:blip>
          <a:srcRect b="0" l="0" r="0" t="53161"/>
          <a:stretch/>
        </p:blipFill>
        <p:spPr>
          <a:xfrm>
            <a:off x="218100" y="1356875"/>
            <a:ext cx="8707798" cy="2321802"/>
          </a:xfrm>
          <a:prstGeom prst="rect">
            <a:avLst/>
          </a:prstGeom>
          <a:noFill/>
          <a:ln>
            <a:noFill/>
          </a:ln>
        </p:spPr>
      </p:pic>
      <p:sp>
        <p:nvSpPr>
          <p:cNvPr id="934" name="Google Shape;934;p123"/>
          <p:cNvSpPr txBox="1"/>
          <p:nvPr/>
        </p:nvSpPr>
        <p:spPr>
          <a:xfrm>
            <a:off x="-76200" y="6611175"/>
            <a:ext cx="3217500" cy="285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5"/>
              </a:rPr>
              <a:t>https://google.github.io/mediapipe/solutions/objectron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1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38" name="Shape 9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9" name="Google Shape;939;p124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Solutions to these tasks</a:t>
            </a:r>
            <a:endParaRPr/>
          </a:p>
        </p:txBody>
      </p:sp>
      <p:sp>
        <p:nvSpPr>
          <p:cNvPr id="940" name="Google Shape;940;p124"/>
          <p:cNvSpPr txBox="1"/>
          <p:nvPr>
            <p:ph idx="4294967295" type="body"/>
          </p:nvPr>
        </p:nvSpPr>
        <p:spPr>
          <a:xfrm>
            <a:off x="1859700" y="5393125"/>
            <a:ext cx="5424600" cy="431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3"/>
              </a:rPr>
              <a:t>https://habr.com/ru/company/mipt/blog/458190/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941" name="Google Shape;941;p1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5088" y="1548126"/>
            <a:ext cx="7513822" cy="365375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45" name="Shape 9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46" name="Google Shape;946;p1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47" name="Google Shape;947;p125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1" name="Shape 9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3" name="Shape 1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4" name="Google Shape;134;p2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35" name="Google Shape;135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-9950" y="1753100"/>
            <a:ext cx="4505749" cy="3709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36" name="Google Shape;136;p2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992250" y="1685625"/>
            <a:ext cx="5161724" cy="38446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4"/>
          <p:cNvSpPr txBox="1"/>
          <p:nvPr/>
        </p:nvSpPr>
        <p:spPr>
          <a:xfrm>
            <a:off x="233800" y="4502925"/>
            <a:ext cx="3770700" cy="3231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8" name="Google Shape;138;p24"/>
          <p:cNvSpPr txBox="1"/>
          <p:nvPr/>
        </p:nvSpPr>
        <p:spPr>
          <a:xfrm>
            <a:off x="4314722" y="4133336"/>
            <a:ext cx="4449300" cy="3696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9" name="Google Shape;139;p24"/>
          <p:cNvCxnSpPr/>
          <p:nvPr/>
        </p:nvCxnSpPr>
        <p:spPr>
          <a:xfrm>
            <a:off x="81400" y="5437900"/>
            <a:ext cx="770700" cy="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0" name="Google Shape;140;p24"/>
          <p:cNvCxnSpPr/>
          <p:nvPr/>
        </p:nvCxnSpPr>
        <p:spPr>
          <a:xfrm>
            <a:off x="3992243" y="5329374"/>
            <a:ext cx="454500" cy="3600"/>
          </a:xfrm>
          <a:prstGeom prst="straightConnector1">
            <a:avLst/>
          </a:prstGeom>
          <a:noFill/>
          <a:ln cap="flat" cmpd="sng" w="2857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4"/>
          <p:cNvSpPr txBox="1"/>
          <p:nvPr/>
        </p:nvSpPr>
        <p:spPr>
          <a:xfrm>
            <a:off x="0" y="6488400"/>
            <a:ext cx="2874900" cy="36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5"/>
              </a:rPr>
              <a:t>https://arxiv.org/pdf/1512.03385.pdf</a:t>
            </a:r>
            <a:endParaRPr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5" name="Shape 1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6" name="Google Shape;146;p2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AlexNet</a:t>
            </a:r>
            <a:endParaRPr/>
          </a:p>
        </p:txBody>
      </p:sp>
      <p:sp>
        <p:nvSpPr>
          <p:cNvPr id="147" name="Google Shape;147;p25"/>
          <p:cNvSpPr txBox="1"/>
          <p:nvPr>
            <p:ph idx="1" type="body"/>
          </p:nvPr>
        </p:nvSpPr>
        <p:spPr>
          <a:xfrm>
            <a:off x="311700" y="1536633"/>
            <a:ext cx="6520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Conv -&gt; Conv (= ConvBlock) + Deeper + GPU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48" name="Google Shape;148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51100" y="3046133"/>
            <a:ext cx="7841776" cy="260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" name="Google Shape;153;p2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VGG</a:t>
            </a:r>
            <a:endParaRPr/>
          </a:p>
        </p:txBody>
      </p:sp>
      <p:sp>
        <p:nvSpPr>
          <p:cNvPr id="154" name="Google Shape;154;p26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Several conv blocks (deeper net)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55" name="Google Shape;155;p2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15625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56" name="Google Shape;156;p2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19825" y="618583"/>
            <a:ext cx="4156249" cy="421562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0" name="Shape 1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1" name="Google Shape;161;p2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Inception (v1)</a:t>
            </a:r>
            <a:endParaRPr/>
          </a:p>
        </p:txBody>
      </p:sp>
      <p:sp>
        <p:nvSpPr>
          <p:cNvPr id="162" name="Google Shape;162;p27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Inception-block + 1x1 conv + deep supervision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63" name="Google Shape;163;p2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5703223" cy="2448723"/>
          </a:xfrm>
          <a:prstGeom prst="rect">
            <a:avLst/>
          </a:prstGeom>
          <a:noFill/>
          <a:ln>
            <a:noFill/>
          </a:ln>
        </p:spPr>
      </p:pic>
      <p:pic>
        <p:nvPicPr>
          <p:cNvPr id="164" name="Google Shape;164;p2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 rot="-5400000">
            <a:off x="5142887" y="2623887"/>
            <a:ext cx="5143501" cy="1610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p2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ResNet </a:t>
            </a:r>
            <a:endParaRPr/>
          </a:p>
        </p:txBody>
      </p:sp>
      <p:sp>
        <p:nvSpPr>
          <p:cNvPr id="170" name="Google Shape;170;p28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Residual connections (Shortcuts)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available in every framework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1" name="Google Shape;171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700" y="3366300"/>
            <a:ext cx="4280780" cy="2448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72" name="Google Shape;172;p2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382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6" name="Shape 1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7" name="Google Shape;177;p2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ResNeXt </a:t>
            </a:r>
            <a:endParaRPr/>
          </a:p>
        </p:txBody>
      </p:sp>
      <p:sp>
        <p:nvSpPr>
          <p:cNvPr id="178" name="Google Shape;178;p29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Aggregated residual blocks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Bottom: Cardinality (C) = 32, d = 4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79" name="Google Shape;179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700" y="3366300"/>
            <a:ext cx="5269771" cy="24487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80" name="Google Shape;180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087450" y="857250"/>
            <a:ext cx="2394787" cy="51435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4" name="Shape 1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5" name="Google Shape;185;p3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DenseNet </a:t>
            </a:r>
            <a:endParaRPr/>
          </a:p>
        </p:txBody>
      </p:sp>
      <p:sp>
        <p:nvSpPr>
          <p:cNvPr id="186" name="Google Shape;186;p30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Dense 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Code: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torchvision / tf.models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87" name="Google Shape;187;p30"/>
          <p:cNvPicPr preferRelativeResize="0"/>
          <p:nvPr/>
        </p:nvPicPr>
        <p:blipFill rotWithShape="1">
          <a:blip r:embed="rId4">
            <a:alphaModFix/>
          </a:blip>
          <a:srcRect b="14748" l="0" r="0" t="0"/>
          <a:stretch/>
        </p:blipFill>
        <p:spPr>
          <a:xfrm>
            <a:off x="3181950" y="1536633"/>
            <a:ext cx="3112744" cy="2977563"/>
          </a:xfrm>
          <a:prstGeom prst="rect">
            <a:avLst/>
          </a:prstGeom>
          <a:noFill/>
          <a:ln>
            <a:noFill/>
          </a:ln>
        </p:spPr>
      </p:pic>
      <p:pic>
        <p:nvPicPr>
          <p:cNvPr id="188" name="Google Shape;188;p3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4514196"/>
            <a:ext cx="9143998" cy="1486406"/>
          </a:xfrm>
          <a:prstGeom prst="rect">
            <a:avLst/>
          </a:prstGeom>
          <a:noFill/>
          <a:ln>
            <a:noFill/>
          </a:ln>
        </p:spPr>
      </p:pic>
      <p:pic>
        <p:nvPicPr>
          <p:cNvPr id="189" name="Google Shape;189;p3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6294700" y="1536619"/>
            <a:ext cx="2637901" cy="21559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3" name="Shape 1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" name="Google Shape;194;p3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Squeeze-and-Excitation Net (SENet) </a:t>
            </a:r>
            <a:endParaRPr/>
          </a:p>
        </p:txBody>
      </p:sp>
      <p:sp>
        <p:nvSpPr>
          <p:cNvPr id="195" name="Google Shape;195;p31"/>
          <p:cNvSpPr txBox="1"/>
          <p:nvPr>
            <p:ph idx="1" type="body"/>
          </p:nvPr>
        </p:nvSpPr>
        <p:spPr>
          <a:xfrm>
            <a:off x="311700" y="1536633"/>
            <a:ext cx="4715700" cy="16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 SE-block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196" name="Google Shape;196;p31"/>
          <p:cNvPicPr preferRelativeResize="0"/>
          <p:nvPr/>
        </p:nvPicPr>
        <p:blipFill rotWithShape="1">
          <a:blip r:embed="rId5">
            <a:alphaModFix/>
          </a:blip>
          <a:srcRect b="0" l="22450" r="0" t="0"/>
          <a:stretch/>
        </p:blipFill>
        <p:spPr>
          <a:xfrm>
            <a:off x="758900" y="3733967"/>
            <a:ext cx="4633024" cy="2522399"/>
          </a:xfrm>
          <a:prstGeom prst="rect">
            <a:avLst/>
          </a:prstGeom>
          <a:noFill/>
          <a:ln>
            <a:noFill/>
          </a:ln>
        </p:spPr>
      </p:pic>
      <p:pic>
        <p:nvPicPr>
          <p:cNvPr id="197" name="Google Shape;197;p3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391925" y="1743267"/>
            <a:ext cx="3094449" cy="3055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" name="Shape 5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Google Shape;58;p14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Neural Object 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59" name="Google Shape;59;p14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Ilya Zakharkin | Deep Learning School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1" name="Shape 2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2" name="Google Shape;202;p3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MnasNet</a:t>
            </a:r>
            <a:endParaRPr/>
          </a:p>
        </p:txBody>
      </p:sp>
      <p:sp>
        <p:nvSpPr>
          <p:cNvPr id="203" name="Google Shape;203;p32"/>
          <p:cNvSpPr txBox="1"/>
          <p:nvPr>
            <p:ph idx="1" type="body"/>
          </p:nvPr>
        </p:nvSpPr>
        <p:spPr>
          <a:xfrm>
            <a:off x="311700" y="1536633"/>
            <a:ext cx="4715700" cy="2289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3"/>
              </a:rPr>
              <a:t>AutoML</a:t>
            </a:r>
            <a:r>
              <a:rPr lang="ru">
                <a:solidFill>
                  <a:srgbClr val="000000"/>
                </a:solidFill>
              </a:rPr>
              <a:t>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(Neural Architecture Search, NAS)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Code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Speed ~100ms on Mobile CPU (Pixel)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04" name="Google Shape;204;p3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145125" y="3918033"/>
            <a:ext cx="3687175" cy="1899076"/>
          </a:xfrm>
          <a:prstGeom prst="rect">
            <a:avLst/>
          </a:prstGeom>
          <a:noFill/>
          <a:ln>
            <a:noFill/>
          </a:ln>
        </p:spPr>
      </p:pic>
      <p:pic>
        <p:nvPicPr>
          <p:cNvPr id="205" name="Google Shape;205;p32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461776" y="662634"/>
            <a:ext cx="3275249" cy="23729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32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311700" y="4049484"/>
            <a:ext cx="4898048" cy="161773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EfficientNet (2019)</a:t>
            </a:r>
            <a:endParaRPr/>
          </a:p>
        </p:txBody>
      </p:sp>
      <p:pic>
        <p:nvPicPr>
          <p:cNvPr id="212" name="Google Shape;212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15025" y="2134917"/>
            <a:ext cx="3804898" cy="3028415"/>
          </a:xfrm>
          <a:prstGeom prst="rect">
            <a:avLst/>
          </a:prstGeom>
          <a:noFill/>
          <a:ln>
            <a:noFill/>
          </a:ln>
        </p:spPr>
      </p:pic>
      <p:sp>
        <p:nvSpPr>
          <p:cNvPr id="213" name="Google Shape;213;p33"/>
          <p:cNvSpPr txBox="1"/>
          <p:nvPr>
            <p:ph idx="1" type="body"/>
          </p:nvPr>
        </p:nvSpPr>
        <p:spPr>
          <a:xfrm>
            <a:off x="311700" y="1684233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 u="sng">
                <a:solidFill>
                  <a:schemeClr val="hlink"/>
                </a:solidFill>
                <a:hlinkClick r:id="rId4"/>
              </a:rPr>
              <a:t>AutoML</a:t>
            </a:r>
            <a:r>
              <a:rPr lang="ru">
                <a:solidFill>
                  <a:srgbClr val="000000"/>
                </a:solidFill>
              </a:rPr>
              <a:t> + Compound scaling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6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14" name="Google Shape;214;p3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83101" y="3772618"/>
            <a:ext cx="4972901" cy="208953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p3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GhostNet (2019-2020)</a:t>
            </a:r>
            <a:endParaRPr/>
          </a:p>
        </p:txBody>
      </p:sp>
      <p:sp>
        <p:nvSpPr>
          <p:cNvPr id="220" name="Google Shape;220;p34"/>
          <p:cNvSpPr txBox="1"/>
          <p:nvPr>
            <p:ph idx="1" type="body"/>
          </p:nvPr>
        </p:nvSpPr>
        <p:spPr>
          <a:xfrm>
            <a:off x="311700" y="1809058"/>
            <a:ext cx="4715700" cy="1416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Idea:</a:t>
            </a:r>
            <a:r>
              <a:rPr lang="ru"/>
              <a:t> </a:t>
            </a:r>
            <a:r>
              <a:rPr lang="ru">
                <a:solidFill>
                  <a:srgbClr val="000000"/>
                </a:solidFill>
              </a:rPr>
              <a:t>Ghost module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3"/>
              </a:rPr>
              <a:t>Paper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4"/>
              </a:rPr>
              <a:t>Code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221" name="Google Shape;22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008000" y="1809050"/>
            <a:ext cx="6001426" cy="179907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2" name="Google Shape;22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250625" y="4073475"/>
            <a:ext cx="6642752" cy="23010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6" name="Shape 22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0" name="Shape 2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1" name="Google Shape;231;p36"/>
          <p:cNvSpPr txBox="1"/>
          <p:nvPr>
            <p:ph type="ctrTitle"/>
          </p:nvPr>
        </p:nvSpPr>
        <p:spPr>
          <a:xfrm>
            <a:off x="5308950" y="1908913"/>
            <a:ext cx="3675600" cy="1690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Detection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2" name="Google Shape;232;p36"/>
          <p:cNvSpPr txBox="1"/>
          <p:nvPr>
            <p:ph idx="1" type="subTitle"/>
          </p:nvPr>
        </p:nvSpPr>
        <p:spPr>
          <a:xfrm>
            <a:off x="5360154" y="3599076"/>
            <a:ext cx="3675600" cy="135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Datasets &amp; Metrics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33" name="Google Shape;233;p36"/>
          <p:cNvPicPr preferRelativeResize="0"/>
          <p:nvPr/>
        </p:nvPicPr>
        <p:blipFill rotWithShape="1">
          <a:blip r:embed="rId3">
            <a:alphaModFix/>
          </a:blip>
          <a:srcRect b="0" l="21771" r="0" t="0"/>
          <a:stretch/>
        </p:blipFill>
        <p:spPr>
          <a:xfrm>
            <a:off x="0" y="0"/>
            <a:ext cx="5360150" cy="6858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7" name="Shape 2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" name="Google Shape;238;p3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 Detection: Task statement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39" name="Google Shape;239;p37"/>
          <p:cNvSpPr txBox="1"/>
          <p:nvPr>
            <p:ph idx="1" type="body"/>
          </p:nvPr>
        </p:nvSpPr>
        <p:spPr>
          <a:xfrm>
            <a:off x="311700" y="1751900"/>
            <a:ext cx="4401300" cy="456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Image (np.array)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 u="sng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Output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:  “bounding boxes with class labels”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Each BBox is: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Top-Left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y_tl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Bottom-Right corner: (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x_br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, </a:t>
            </a:r>
            <a:r>
              <a:rPr i="1"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y_br</a:t>
            </a: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 name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Font typeface="Roboto"/>
              <a:buChar char="●"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Confidence (probability of this class)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rPr lang="ru" sz="1600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⇒ 6 numbers per each box </a:t>
            </a:r>
            <a:endParaRPr sz="1600"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0" name="Google Shape;240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713000" y="1921550"/>
            <a:ext cx="4119300" cy="30148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4" name="Shape 2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5" name="Google Shape;245;p3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Object </a:t>
            </a:r>
            <a:r>
              <a:rPr lang="ru">
                <a:latin typeface="Roboto"/>
                <a:ea typeface="Roboto"/>
                <a:cs typeface="Roboto"/>
                <a:sym typeface="Roboto"/>
              </a:rPr>
              <a:t>Detection: Data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46" name="Google Shape;246;p38"/>
          <p:cNvSpPr txBox="1"/>
          <p:nvPr>
            <p:ph idx="1" type="body"/>
          </p:nvPr>
        </p:nvSpPr>
        <p:spPr>
          <a:xfrm>
            <a:off x="688300" y="2260800"/>
            <a:ext cx="3663300" cy="266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PASCAL VOC 2012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MS COCO 2017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5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ImageNet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6"/>
              </a:rPr>
              <a:t>Google Open Images v</a:t>
            </a: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7"/>
              </a:rPr>
              <a:t>6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SzPts val="2000"/>
              <a:buFont typeface="Roboto"/>
              <a:buAutoNum type="arabicPeriod"/>
            </a:pPr>
            <a:r>
              <a:rPr lang="ru" sz="20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8"/>
              </a:rPr>
              <a:t>Epic Kitchens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47" name="Google Shape;247;p38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4351600" y="1809050"/>
            <a:ext cx="4580303" cy="266879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1" name="Shape 2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2" name="Google Shape;252;p39"/>
          <p:cNvSpPr txBox="1"/>
          <p:nvPr>
            <p:ph type="title"/>
          </p:nvPr>
        </p:nvSpPr>
        <p:spPr>
          <a:xfrm>
            <a:off x="745350" y="583833"/>
            <a:ext cx="3327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accent5"/>
                </a:solidFill>
                <a:latin typeface="Roboto"/>
                <a:ea typeface="Roboto"/>
                <a:cs typeface="Roboto"/>
                <a:sym typeface="Roboto"/>
                <a:hlinkClick r:id="rId3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MS COCO 2017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253" name="Google Shape;253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634875" y="0"/>
            <a:ext cx="4509125" cy="6754336"/>
          </a:xfrm>
          <a:prstGeom prst="rect">
            <a:avLst/>
          </a:prstGeom>
          <a:noFill/>
          <a:ln>
            <a:noFill/>
          </a:ln>
        </p:spPr>
      </p:pic>
      <p:sp>
        <p:nvSpPr>
          <p:cNvPr id="254" name="Google Shape;254;p39"/>
          <p:cNvSpPr txBox="1"/>
          <p:nvPr>
            <p:ph idx="1" type="body"/>
          </p:nvPr>
        </p:nvSpPr>
        <p:spPr>
          <a:xfrm>
            <a:off x="304325" y="1826000"/>
            <a:ext cx="4715700" cy="320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MicroSoft Common Objects in COntext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80 classes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Train: ~120k </a:t>
            </a:r>
            <a:r>
              <a:rPr lang="ru">
                <a:solidFill>
                  <a:schemeClr val="dk1"/>
                </a:solidFill>
              </a:rPr>
              <a:t>images </a:t>
            </a:r>
            <a:r>
              <a:rPr lang="ru">
                <a:solidFill>
                  <a:srgbClr val="000000"/>
                </a:solidFill>
              </a:rPr>
              <a:t>~18GB 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Val:    ~5k </a:t>
            </a:r>
            <a:r>
              <a:rPr lang="ru">
                <a:solidFill>
                  <a:schemeClr val="dk1"/>
                </a:solidFill>
              </a:rPr>
              <a:t>images     ~</a:t>
            </a:r>
            <a:r>
              <a:rPr lang="ru">
                <a:solidFill>
                  <a:srgbClr val="000000"/>
                </a:solidFill>
              </a:rPr>
              <a:t>1GB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Test:  ~40k images   ~</a:t>
            </a:r>
            <a:r>
              <a:rPr lang="ru">
                <a:solidFill>
                  <a:schemeClr val="dk1"/>
                </a:solidFill>
              </a:rPr>
              <a:t>6GB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>
                <a:solidFill>
                  <a:srgbClr val="000000"/>
                </a:solidFill>
              </a:rPr>
              <a:t>Vary in size and quality</a:t>
            </a: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u="sng">
                <a:solidFill>
                  <a:schemeClr val="hlink"/>
                </a:solidFill>
                <a:hlinkClick r:id="rId5"/>
              </a:rPr>
              <a:t>Paper</a:t>
            </a:r>
            <a:endParaRPr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8" name="Shape 2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9" name="Google Shape;259;p4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1600"/>
              </a:spcAft>
              <a:buNone/>
            </a:pPr>
            <a:r>
              <a:rPr lang="ru" sz="24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3"/>
              </a:rPr>
              <a:t>Google Open Images v6</a:t>
            </a:r>
            <a:endParaRPr sz="24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60" name="Google Shape;260;p40"/>
          <p:cNvSpPr txBox="1"/>
          <p:nvPr/>
        </p:nvSpPr>
        <p:spPr>
          <a:xfrm>
            <a:off x="140057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Details: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4"/>
              </a:rPr>
              <a:t>https://storage.googleapis.com/openimages/web/factsfigures.html</a:t>
            </a:r>
            <a:r>
              <a:rPr lang="ru"/>
              <a:t> </a:t>
            </a:r>
            <a:endParaRPr/>
          </a:p>
        </p:txBody>
      </p:sp>
      <p:sp>
        <p:nvSpPr>
          <p:cNvPr id="261" name="Google Shape;261;p40"/>
          <p:cNvSpPr txBox="1"/>
          <p:nvPr/>
        </p:nvSpPr>
        <p:spPr>
          <a:xfrm>
            <a:off x="5091825" y="4081467"/>
            <a:ext cx="2621700" cy="183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Kaggle: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chemeClr val="hlink"/>
                </a:solidFill>
                <a:hlinkClick r:id="rId5"/>
              </a:rPr>
              <a:t>https://www.kaggle.com/c/open-images-object-detection-rvc-2020</a:t>
            </a:r>
            <a:r>
              <a:rPr lang="ru"/>
              <a:t> </a:t>
            </a:r>
            <a:r>
              <a:rPr lang="ru"/>
              <a:t> </a:t>
            </a:r>
            <a:endParaRPr/>
          </a:p>
        </p:txBody>
      </p:sp>
      <p:pic>
        <p:nvPicPr>
          <p:cNvPr id="262" name="Google Shape;262;p40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152400" y="1560167"/>
            <a:ext cx="8839203" cy="14957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p4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Intersection over Union (IoU, Jaccard index)</a:t>
            </a:r>
            <a:endParaRPr/>
          </a:p>
        </p:txBody>
      </p:sp>
      <p:pic>
        <p:nvPicPr>
          <p:cNvPr id="268" name="Google Shape;268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80468" y="1804031"/>
            <a:ext cx="6983075" cy="47026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" name="Shape 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" name="Google Shape;64;p1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65" name="Google Shape;65;p15"/>
          <p:cNvPicPr preferRelativeResize="0"/>
          <p:nvPr/>
        </p:nvPicPr>
        <p:blipFill rotWithShape="1">
          <a:blip r:embed="rId3">
            <a:alphaModFix/>
          </a:blip>
          <a:srcRect b="30767" l="0" r="0" t="0"/>
          <a:stretch/>
        </p:blipFill>
        <p:spPr>
          <a:xfrm>
            <a:off x="5096775" y="1358125"/>
            <a:ext cx="3918549" cy="2343758"/>
          </a:xfrm>
          <a:prstGeom prst="rect">
            <a:avLst/>
          </a:prstGeom>
          <a:noFill/>
          <a:ln>
            <a:noFill/>
          </a:ln>
        </p:spPr>
      </p:pic>
      <p:pic>
        <p:nvPicPr>
          <p:cNvPr id="66" name="Google Shape;66;p15"/>
          <p:cNvPicPr preferRelativeResize="0"/>
          <p:nvPr/>
        </p:nvPicPr>
        <p:blipFill rotWithShape="1">
          <a:blip r:embed="rId4">
            <a:alphaModFix/>
          </a:blip>
          <a:srcRect b="0" l="0" r="0" t="0"/>
          <a:stretch/>
        </p:blipFill>
        <p:spPr>
          <a:xfrm>
            <a:off x="0" y="1171169"/>
            <a:ext cx="2940409" cy="22520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" name="Google Shape;67;p15"/>
          <p:cNvPicPr preferRelativeResize="0"/>
          <p:nvPr/>
        </p:nvPicPr>
        <p:blipFill rotWithShape="1">
          <a:blip r:embed="rId5">
            <a:alphaModFix/>
          </a:blip>
          <a:srcRect b="0" l="0" r="0" t="0"/>
          <a:stretch/>
        </p:blipFill>
        <p:spPr>
          <a:xfrm>
            <a:off x="367178" y="3296252"/>
            <a:ext cx="4473727" cy="1275753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5"/>
          <p:cNvPicPr preferRelativeResize="0"/>
          <p:nvPr/>
        </p:nvPicPr>
        <p:blipFill rotWithShape="1">
          <a:blip r:embed="rId6">
            <a:alphaModFix/>
          </a:blip>
          <a:srcRect b="0" l="0" r="0" t="0"/>
          <a:stretch/>
        </p:blipFill>
        <p:spPr>
          <a:xfrm>
            <a:off x="367178" y="4572004"/>
            <a:ext cx="4473733" cy="1830421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5"/>
          <p:cNvPicPr preferRelativeResize="0"/>
          <p:nvPr/>
        </p:nvPicPr>
        <p:blipFill rotWithShape="1">
          <a:blip r:embed="rId7">
            <a:alphaModFix/>
          </a:blip>
          <a:srcRect b="0" l="0" r="0" t="0"/>
          <a:stretch/>
        </p:blipFill>
        <p:spPr>
          <a:xfrm>
            <a:off x="5096775" y="4065261"/>
            <a:ext cx="3918550" cy="2166214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5"/>
          <p:cNvPicPr preferRelativeResize="0"/>
          <p:nvPr/>
        </p:nvPicPr>
        <p:blipFill rotWithShape="1">
          <a:blip r:embed="rId8">
            <a:alphaModFix/>
          </a:blip>
          <a:srcRect b="0" l="0" r="0" t="0"/>
          <a:stretch/>
        </p:blipFill>
        <p:spPr>
          <a:xfrm>
            <a:off x="2712359" y="1769180"/>
            <a:ext cx="2244663" cy="105606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2" name="Shape 2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3" name="Google Shape;273;p4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Positives &amp; Negatives</a:t>
            </a:r>
            <a:endParaRPr/>
          </a:p>
        </p:txBody>
      </p:sp>
      <p:pic>
        <p:nvPicPr>
          <p:cNvPr id="274" name="Google Shape;274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2630317"/>
            <a:ext cx="8839197" cy="1597369"/>
          </a:xfrm>
          <a:prstGeom prst="rect">
            <a:avLst/>
          </a:prstGeom>
          <a:noFill/>
          <a:ln>
            <a:noFill/>
          </a:ln>
        </p:spPr>
      </p:pic>
      <p:sp>
        <p:nvSpPr>
          <p:cNvPr id="275" name="Google Shape;275;p42"/>
          <p:cNvSpPr txBox="1"/>
          <p:nvPr/>
        </p:nvSpPr>
        <p:spPr>
          <a:xfrm>
            <a:off x="-76200" y="6641400"/>
            <a:ext cx="31191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https://machinethink.net/images/object-detection/tp-fp-fn@2x.jpg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9" name="Shape 2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0" name="Google Shape;280;p4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Precision, recall</a:t>
            </a:r>
            <a:endParaRPr/>
          </a:p>
        </p:txBody>
      </p:sp>
      <p:pic>
        <p:nvPicPr>
          <p:cNvPr id="281" name="Google Shape;281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875" y="1871654"/>
            <a:ext cx="8096250" cy="31146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p4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Confusion matrix</a:t>
            </a:r>
            <a:endParaRPr/>
          </a:p>
        </p:txBody>
      </p:sp>
      <p:pic>
        <p:nvPicPr>
          <p:cNvPr id="287" name="Google Shape;287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54663" y="1356867"/>
            <a:ext cx="5634675" cy="5196334"/>
          </a:xfrm>
          <a:prstGeom prst="rect">
            <a:avLst/>
          </a:prstGeom>
          <a:noFill/>
          <a:ln>
            <a:noFill/>
          </a:ln>
        </p:spPr>
      </p:pic>
      <p:sp>
        <p:nvSpPr>
          <p:cNvPr id="288" name="Google Shape;288;p44"/>
          <p:cNvSpPr txBox="1"/>
          <p:nvPr/>
        </p:nvSpPr>
        <p:spPr>
          <a:xfrm>
            <a:off x="0" y="6641400"/>
            <a:ext cx="8068200" cy="21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800" u="sng">
                <a:solidFill>
                  <a:schemeClr val="hlink"/>
                </a:solidFill>
                <a:hlinkClick r:id="rId4"/>
              </a:rPr>
              <a:t>https://www.researchgate.net/publication/338728961/figure/fig2/AS:849968428507136@1579659673792/The-confusion-matrix-of-object-detection.png</a:t>
            </a:r>
            <a:r>
              <a:rPr lang="ru" sz="800"/>
              <a:t> </a:t>
            </a:r>
            <a:endParaRPr sz="800"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p4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mean Average Precision (mAP)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294" name="Google Shape;294;p45"/>
          <p:cNvSpPr txBox="1"/>
          <p:nvPr/>
        </p:nvSpPr>
        <p:spPr>
          <a:xfrm>
            <a:off x="2556600" y="3739000"/>
            <a:ext cx="4030800" cy="76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400" u="sng">
                <a:solidFill>
                  <a:schemeClr val="hlink"/>
                </a:solidFill>
                <a:hlinkClick r:id="rId3"/>
              </a:rPr>
              <a:t>Good explanation</a:t>
            </a:r>
            <a:endParaRPr sz="2400"/>
          </a:p>
        </p:txBody>
      </p:sp>
      <p:pic>
        <p:nvPicPr>
          <p:cNvPr id="295" name="Google Shape;295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75317"/>
            <a:ext cx="8839197" cy="5871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9" name="Shape 2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0" name="Google Shape;300;p46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4" name="Shape 30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5" name="Google Shape;305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8625" y="1560046"/>
            <a:ext cx="8386750" cy="3737915"/>
          </a:xfrm>
          <a:prstGeom prst="rect">
            <a:avLst/>
          </a:prstGeom>
          <a:noFill/>
          <a:ln>
            <a:noFill/>
          </a:ln>
        </p:spPr>
      </p:pic>
      <p:sp>
        <p:nvSpPr>
          <p:cNvPr id="306" name="Google Shape;306;p47"/>
          <p:cNvSpPr txBox="1"/>
          <p:nvPr>
            <p:ph idx="4294967295"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Let’s invent our own detector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312" name="Google Shape;312;p48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Detection task is not easy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Datasets are quite large and accessible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Metrics are specific, but reasonable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Simple object detector invented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6" name="Shape 316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0" name="Shape 3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1" name="Google Shape;321;p50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Two-stage detectors</a:t>
            </a:r>
            <a:endParaRPr/>
          </a:p>
        </p:txBody>
      </p:sp>
      <p:sp>
        <p:nvSpPr>
          <p:cNvPr id="322" name="Google Shape;322;p50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RCNN, Fast-RCNN, Faster-RCNN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p5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28" name="Google Shape;328;p51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their corners coordinates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class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endParaRPr>
              <a:solidFill>
                <a:srgbClr val="000000"/>
              </a:solidFill>
            </a:endParaRPr>
          </a:p>
        </p:txBody>
      </p:sp>
      <p:pic>
        <p:nvPicPr>
          <p:cNvPr id="329" name="Google Shape;329;p5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About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76" name="Google Shape;76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724810" y="2331925"/>
            <a:ext cx="5197172" cy="2747077"/>
          </a:xfrm>
          <a:prstGeom prst="rect">
            <a:avLst/>
          </a:prstGeom>
          <a:noFill/>
          <a:ln>
            <a:noFill/>
          </a:ln>
        </p:spPr>
      </p:pic>
      <p:sp>
        <p:nvSpPr>
          <p:cNvPr id="77" name="Google Shape;77;p16"/>
          <p:cNvSpPr txBox="1"/>
          <p:nvPr/>
        </p:nvSpPr>
        <p:spPr>
          <a:xfrm>
            <a:off x="5305038" y="5079000"/>
            <a:ext cx="2036700" cy="600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u="sng">
                <a:solidFill>
                  <a:srgbClr val="3FBEEB"/>
                </a:solidFill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https://www.jesture.ai/</a:t>
            </a:r>
            <a:r>
              <a:rPr lang="ru">
                <a:solidFill>
                  <a:srgbClr val="3FBEEB"/>
                </a:solidFill>
              </a:rPr>
              <a:t> </a:t>
            </a:r>
            <a:endParaRPr>
              <a:solidFill>
                <a:srgbClr val="3FBEEB"/>
              </a:solidFill>
            </a:endParaRPr>
          </a:p>
        </p:txBody>
      </p:sp>
      <p:pic>
        <p:nvPicPr>
          <p:cNvPr id="78" name="Google Shape;78;p1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3138" y="3072913"/>
            <a:ext cx="3373574" cy="12651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79" name="Google Shape;79;p16"/>
          <p:cNvCxnSpPr/>
          <p:nvPr/>
        </p:nvCxnSpPr>
        <p:spPr>
          <a:xfrm>
            <a:off x="3207625" y="1436550"/>
            <a:ext cx="0" cy="471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5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Core idea</a:t>
            </a:r>
            <a:endParaRPr/>
          </a:p>
        </p:txBody>
      </p:sp>
      <p:sp>
        <p:nvSpPr>
          <p:cNvPr id="335" name="Google Shape;335;p52"/>
          <p:cNvSpPr txBox="1"/>
          <p:nvPr>
            <p:ph idx="1" type="body"/>
          </p:nvPr>
        </p:nvSpPr>
        <p:spPr>
          <a:xfrm>
            <a:off x="311700" y="2048844"/>
            <a:ext cx="8520600" cy="607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Make default boxes assumptions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“Anchor boxes”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b="1" lang="ru">
                <a:solidFill>
                  <a:srgbClr val="000000"/>
                </a:solidFill>
              </a:rPr>
              <a:t>Regress</a:t>
            </a:r>
            <a:r>
              <a:rPr lang="ru">
                <a:solidFill>
                  <a:srgbClr val="000000"/>
                </a:solidFill>
              </a:rPr>
              <a:t> their corners coordinates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Simultaneously </a:t>
            </a:r>
            <a:endParaRPr>
              <a:solidFill>
                <a:srgbClr val="FF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</a:t>
            </a:r>
            <a:r>
              <a:rPr b="1" lang="ru">
                <a:solidFill>
                  <a:srgbClr val="000000"/>
                </a:solidFill>
              </a:rPr>
              <a:t>class</a:t>
            </a:r>
            <a:r>
              <a:rPr lang="ru">
                <a:solidFill>
                  <a:srgbClr val="000000"/>
                </a:solidFill>
              </a:rPr>
              <a:t> inside each box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Filter not confident predictions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FF0000"/>
                </a:solidFill>
              </a:rPr>
              <a:t>Non-max suppression (NMS)</a:t>
            </a:r>
            <a:endParaRPr>
              <a:solidFill>
                <a:srgbClr val="FF0000"/>
              </a:solidFill>
            </a:endParaRPr>
          </a:p>
        </p:txBody>
      </p:sp>
      <p:pic>
        <p:nvPicPr>
          <p:cNvPr id="336" name="Google Shape;336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83900" y="1266917"/>
            <a:ext cx="2799249" cy="3820975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37" name="Google Shape;337;p52"/>
          <p:cNvCxnSpPr/>
          <p:nvPr/>
        </p:nvCxnSpPr>
        <p:spPr>
          <a:xfrm rot="10800000">
            <a:off x="2583150" y="30947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38" name="Google Shape;338;p52"/>
          <p:cNvCxnSpPr/>
          <p:nvPr/>
        </p:nvCxnSpPr>
        <p:spPr>
          <a:xfrm>
            <a:off x="2742925" y="3094667"/>
            <a:ext cx="0" cy="3243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2" name="Shape 3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3" name="Google Shape;343;p5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44" name="Google Shape;344;p53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45" name="Google Shape;345;p53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46" name="Google Shape;346;p53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47" name="Google Shape;347;p53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48" name="Google Shape;348;p53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49" name="Google Shape;349;p53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0" name="Google Shape;350;p53"/>
          <p:cNvCxnSpPr>
            <a:stCxn id="344" idx="2"/>
            <a:endCxn id="34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51" name="Google Shape;351;p53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52" name="Google Shape;352;p53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6" name="Shape 3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7" name="Google Shape;357;p54"/>
          <p:cNvSpPr txBox="1"/>
          <p:nvPr/>
        </p:nvSpPr>
        <p:spPr>
          <a:xfrm>
            <a:off x="848650" y="2745167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58" name="Google Shape;358;p5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359" name="Google Shape;359;p54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360" name="Google Shape;360;p54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361" name="Google Shape;361;p54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362" name="Google Shape;362;p54"/>
          <p:cNvSpPr txBox="1"/>
          <p:nvPr/>
        </p:nvSpPr>
        <p:spPr>
          <a:xfrm>
            <a:off x="6006550" y="2789400"/>
            <a:ext cx="2657100" cy="3901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363" name="Google Shape;363;p54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4" name="Google Shape;364;p54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5" name="Google Shape;365;p54"/>
          <p:cNvCxnSpPr>
            <a:stCxn id="359" idx="2"/>
            <a:endCxn id="360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66" name="Google Shape;366;p54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67" name="Google Shape;367;p54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1" name="Shape 3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2" name="Google Shape;372;p55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73" name="Google Shape;373;p55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74" name="Google Shape;374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55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p5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1" name="Google Shape;381;p56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chemeClr val="dk1"/>
              </a:solidFill>
            </a:endParaRPr>
          </a:p>
        </p:txBody>
      </p:sp>
      <p:pic>
        <p:nvPicPr>
          <p:cNvPr id="382" name="Google Shape;382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83" name="Google Shape;383;p56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7" name="Shape 3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8" name="Google Shape;388;p5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89" name="Google Shape;389;p57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0" name="Google Shape;390;p5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1" name="Google Shape;391;p57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95" name="Shape 3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6" name="Google Shape;396;p5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397" name="Google Shape;397;p58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398" name="Google Shape;398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399" name="Google Shape;399;p5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3" name="Shape 4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4" name="Google Shape;404;p5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05" name="Google Shape;405;p59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06" name="Google Shape;406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86300" y="2376987"/>
            <a:ext cx="5157699" cy="2104025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6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13" name="Google Shape;413;p60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14" name="Google Shape;414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15" name="Google Shape;415;p60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9" name="Shape 4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0" name="Google Shape;420;p6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</a:t>
            </a:r>
            <a:r>
              <a:rPr b="1" lang="ru"/>
              <a:t>Backbone</a:t>
            </a:r>
            <a:endParaRPr b="1"/>
          </a:p>
        </p:txBody>
      </p:sp>
      <p:sp>
        <p:nvSpPr>
          <p:cNvPr id="421" name="Google Shape;421;p61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22" name="Google Shape;422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99549" y="2598974"/>
            <a:ext cx="5144450" cy="1779525"/>
          </a:xfrm>
          <a:prstGeom prst="rect">
            <a:avLst/>
          </a:prstGeom>
          <a:noFill/>
          <a:ln>
            <a:noFill/>
          </a:ln>
        </p:spPr>
      </p:pic>
      <p:sp>
        <p:nvSpPr>
          <p:cNvPr id="423" name="Google Shape;423;p61"/>
          <p:cNvSpPr txBox="1"/>
          <p:nvPr/>
        </p:nvSpPr>
        <p:spPr>
          <a:xfrm>
            <a:off x="5067250" y="3168250"/>
            <a:ext cx="1052700" cy="12102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4" name="Google Shape;424;p61"/>
          <p:cNvSpPr txBox="1"/>
          <p:nvPr/>
        </p:nvSpPr>
        <p:spPr>
          <a:xfrm>
            <a:off x="4850650" y="4516250"/>
            <a:ext cx="1485900" cy="265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/>
              <a:t>Backbone</a:t>
            </a:r>
            <a:endParaRPr b="1"/>
          </a:p>
        </p:txBody>
      </p:sp>
      <p:sp>
        <p:nvSpPr>
          <p:cNvPr id="425" name="Google Shape;425;p61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Lecture plan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5" name="Google Shape;85;p17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Classification recap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Object Detection basics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(proposal-based)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(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s</a:t>
            </a:r>
            <a:r>
              <a:rPr lang="ru">
                <a:solidFill>
                  <a:schemeClr val="dk1"/>
                </a:solidFill>
                <a:latin typeface="Roboto"/>
                <a:ea typeface="Roboto"/>
                <a:cs typeface="Roboto"/>
                <a:sym typeface="Roboto"/>
              </a:rPr>
              <a:t>ingle-shot</a:t>
            </a: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) methods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Modern approaches &amp; tasks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9" name="Shape 4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0" name="Google Shape;430;p62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1" name="Google Shape;431;p62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32" name="Google Shape;432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04600" y="2281850"/>
            <a:ext cx="5139401" cy="2294300"/>
          </a:xfrm>
          <a:prstGeom prst="rect">
            <a:avLst/>
          </a:prstGeom>
          <a:noFill/>
          <a:ln>
            <a:noFill/>
          </a:ln>
        </p:spPr>
      </p:pic>
      <p:sp>
        <p:nvSpPr>
          <p:cNvPr id="433" name="Google Shape;433;p62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7" name="Shape 4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8" name="Google Shape;438;p63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Two-stage (proposal-based)</a:t>
            </a:r>
            <a:endParaRPr/>
          </a:p>
        </p:txBody>
      </p:sp>
      <p:sp>
        <p:nvSpPr>
          <p:cNvPr id="439" name="Google Shape;439;p63"/>
          <p:cNvSpPr txBox="1"/>
          <p:nvPr>
            <p:ph idx="1" type="body"/>
          </p:nvPr>
        </p:nvSpPr>
        <p:spPr>
          <a:xfrm>
            <a:off x="311700" y="18613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Generate boxes proposals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rgbClr val="000000"/>
                </a:solidFill>
              </a:rPr>
              <a:t>(with separate algorithm / net)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Warp them to one shape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Regress and classify them </a:t>
            </a:r>
            <a:br>
              <a:rPr lang="ru">
                <a:solidFill>
                  <a:srgbClr val="000000"/>
                </a:solidFill>
              </a:rPr>
            </a:br>
            <a:r>
              <a:rPr lang="ru">
                <a:solidFill>
                  <a:schemeClr val="dk1"/>
                </a:solidFill>
              </a:rPr>
              <a:t>(with another algorithm)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40" name="Google Shape;4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64975" y="2357362"/>
            <a:ext cx="5179024" cy="2143275"/>
          </a:xfrm>
          <a:prstGeom prst="rect">
            <a:avLst/>
          </a:prstGeom>
          <a:noFill/>
          <a:ln>
            <a:noFill/>
          </a:ln>
        </p:spPr>
      </p:pic>
      <p:sp>
        <p:nvSpPr>
          <p:cNvPr id="441" name="Google Shape;441;p63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45" name="Shape 44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Google Shape;446;p64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447" name="Google Shape;447;p64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Core ideas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Two-stage detectors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1" name="Shape 451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55" name="Shape 4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6" name="Google Shape;456;p66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One</a:t>
            </a:r>
            <a:r>
              <a:rPr lang="ru"/>
              <a:t>-stage detectors</a:t>
            </a:r>
            <a:endParaRPr/>
          </a:p>
        </p:txBody>
      </p:sp>
      <p:sp>
        <p:nvSpPr>
          <p:cNvPr id="457" name="Google Shape;457;p66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SSD, YOLO</a:t>
            </a:r>
            <a:endParaRPr/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1" name="Shape 4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2" name="Google Shape;462;p67"/>
          <p:cNvSpPr txBox="1"/>
          <p:nvPr/>
        </p:nvSpPr>
        <p:spPr>
          <a:xfrm>
            <a:off x="3360650" y="2789400"/>
            <a:ext cx="2355600" cy="31584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63" name="Google Shape;463;p67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464" name="Google Shape;464;p67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465" name="Google Shape;465;p67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466" name="Google Shape;466;p67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467" name="Google Shape;467;p67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468" name="Google Shape;468;p67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69" name="Google Shape;469;p67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0" name="Google Shape;470;p67"/>
          <p:cNvCxnSpPr>
            <a:stCxn id="464" idx="2"/>
            <a:endCxn id="465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71" name="Google Shape;471;p67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72" name="Google Shape;472;p67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76" name="Shape 4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77" name="Google Shape;477;p68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You Only Look Once</a:t>
            </a:r>
            <a:endParaRPr/>
          </a:p>
        </p:txBody>
      </p:sp>
      <p:sp>
        <p:nvSpPr>
          <p:cNvPr id="478" name="Google Shape;478;p68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pic>
        <p:nvPicPr>
          <p:cNvPr id="479" name="Google Shape;479;p6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951425" y="2789479"/>
            <a:ext cx="5192574" cy="1726624"/>
          </a:xfrm>
          <a:prstGeom prst="rect">
            <a:avLst/>
          </a:prstGeom>
          <a:noFill/>
          <a:ln>
            <a:noFill/>
          </a:ln>
        </p:spPr>
      </p:pic>
      <p:sp>
        <p:nvSpPr>
          <p:cNvPr id="480" name="Google Shape;480;p68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84" name="Shape 4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5" name="Google Shape;485;p6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Single-Shot Multibox Detector (SSD)</a:t>
            </a:r>
            <a:endParaRPr/>
          </a:p>
        </p:txBody>
      </p:sp>
      <p:pic>
        <p:nvPicPr>
          <p:cNvPr id="486" name="Google Shape;486;p6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359250" y="2409921"/>
            <a:ext cx="4784749" cy="2392375"/>
          </a:xfrm>
          <a:prstGeom prst="rect">
            <a:avLst/>
          </a:prstGeom>
          <a:noFill/>
          <a:ln>
            <a:noFill/>
          </a:ln>
        </p:spPr>
      </p:pic>
      <p:sp>
        <p:nvSpPr>
          <p:cNvPr id="487" name="Google Shape;487;p69"/>
          <p:cNvSpPr txBox="1"/>
          <p:nvPr>
            <p:ph idx="1" type="body"/>
          </p:nvPr>
        </p:nvSpPr>
        <p:spPr>
          <a:xfrm>
            <a:off x="311700" y="2085133"/>
            <a:ext cx="4315200" cy="455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Get features from a </a:t>
            </a:r>
            <a:r>
              <a:rPr b="1" lang="ru">
                <a:solidFill>
                  <a:srgbClr val="000000"/>
                </a:solidFill>
              </a:rPr>
              <a:t>Backbone Network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rgbClr val="000000"/>
                </a:solidFill>
              </a:rPr>
              <a:t>Predict feature map (“grid”)</a:t>
            </a:r>
            <a:br>
              <a:rPr lang="ru">
                <a:solidFill>
                  <a:srgbClr val="000000"/>
                </a:solidFill>
              </a:rPr>
            </a:br>
            <a:endParaRPr>
              <a:solidFill>
                <a:srgbClr val="000000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Predict boxes from grid</a:t>
            </a:r>
            <a:br>
              <a:rPr lang="ru">
                <a:solidFill>
                  <a:schemeClr val="dk1"/>
                </a:solidFill>
              </a:rPr>
            </a:b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arabicPeriod"/>
            </a:pPr>
            <a:r>
              <a:rPr lang="ru">
                <a:solidFill>
                  <a:schemeClr val="dk1"/>
                </a:solidFill>
              </a:rPr>
              <a:t>Post-process predictions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488" name="Google Shape;488;p69"/>
          <p:cNvSpPr txBox="1"/>
          <p:nvPr/>
        </p:nvSpPr>
        <p:spPr>
          <a:xfrm>
            <a:off x="0" y="6602100"/>
            <a:ext cx="26271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https://arxiv.org/abs/1905.05055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2" name="Shape 4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3" name="Google Shape;493;p70"/>
          <p:cNvSpPr txBox="1"/>
          <p:nvPr>
            <p:ph type="title"/>
          </p:nvPr>
        </p:nvSpPr>
        <p:spPr>
          <a:xfrm>
            <a:off x="4572000" y="2934000"/>
            <a:ext cx="3984900" cy="990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“H</a:t>
            </a:r>
            <a:r>
              <a:rPr lang="ru"/>
              <a:t>one one thing,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but to the ideal”</a:t>
            </a:r>
            <a:endParaRPr/>
          </a:p>
        </p:txBody>
      </p:sp>
      <p:pic>
        <p:nvPicPr>
          <p:cNvPr id="494" name="Google Shape;494;p7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9738" y="1047750"/>
            <a:ext cx="3876675" cy="4762500"/>
          </a:xfrm>
          <a:prstGeom prst="rect">
            <a:avLst/>
          </a:prstGeom>
          <a:noFill/>
          <a:ln>
            <a:noFill/>
          </a:ln>
        </p:spPr>
      </p:pic>
      <p:sp>
        <p:nvSpPr>
          <p:cNvPr id="495" name="Google Shape;495;p70"/>
          <p:cNvSpPr txBox="1"/>
          <p:nvPr/>
        </p:nvSpPr>
        <p:spPr>
          <a:xfrm>
            <a:off x="6949800" y="4093150"/>
            <a:ext cx="2194200" cy="42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i="1" lang="ru"/>
              <a:t> Some clever person</a:t>
            </a:r>
            <a:endParaRPr i="1"/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9" name="Shape 4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0" name="Google Shape;500;p7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01" name="Google Shape;501;p7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02" name="Google Shape;502;p71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03" name="Google Shape;503;p71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04" name="Google Shape;504;p71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05" name="Google Shape;505;p71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06" name="Google Shape;506;p71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7" name="Google Shape;507;p71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8" name="Google Shape;508;p71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09" name="Google Shape;509;p71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10" name="Google Shape;510;p71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11" name="Google Shape;511;p71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</a:t>
            </a:r>
            <a:r>
              <a:rPr b="1" lang="ru" sz="1600"/>
              <a:t>ell</a:t>
            </a:r>
            <a:endParaRPr b="1" sz="1600"/>
          </a:p>
        </p:txBody>
      </p:sp>
      <p:sp>
        <p:nvSpPr>
          <p:cNvPr id="512" name="Google Shape;512;p71"/>
          <p:cNvSpPr/>
          <p:nvPr/>
        </p:nvSpPr>
        <p:spPr>
          <a:xfrm>
            <a:off x="2941950" y="1387350"/>
            <a:ext cx="57735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9" name="Shape 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Google Shape;90;p18"/>
          <p:cNvSpPr txBox="1"/>
          <p:nvPr>
            <p:ph type="ctrTitle"/>
          </p:nvPr>
        </p:nvSpPr>
        <p:spPr>
          <a:xfrm>
            <a:off x="305029" y="1507521"/>
            <a:ext cx="40074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Image 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4000">
                <a:latin typeface="Roboto"/>
                <a:ea typeface="Roboto"/>
                <a:cs typeface="Roboto"/>
                <a:sym typeface="Roboto"/>
              </a:rPr>
              <a:t>Classification</a:t>
            </a:r>
            <a:endParaRPr sz="4000"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91" name="Google Shape;91;p18"/>
          <p:cNvSpPr txBox="1"/>
          <p:nvPr>
            <p:ph idx="1" type="subTitle"/>
          </p:nvPr>
        </p:nvSpPr>
        <p:spPr>
          <a:xfrm>
            <a:off x="305025" y="4293588"/>
            <a:ext cx="40074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>
                <a:latin typeface="Roboto"/>
                <a:ea typeface="Roboto"/>
                <a:cs typeface="Roboto"/>
                <a:sym typeface="Roboto"/>
              </a:rPr>
              <a:t>Recap</a:t>
            </a:r>
            <a:endParaRPr sz="2000"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92" name="Google Shape;92;p18"/>
          <p:cNvPicPr preferRelativeResize="0"/>
          <p:nvPr/>
        </p:nvPicPr>
        <p:blipFill rotWithShape="1">
          <a:blip r:embed="rId3">
            <a:alphaModFix/>
          </a:blip>
          <a:srcRect b="0" l="0" r="33092" t="0"/>
          <a:stretch/>
        </p:blipFill>
        <p:spPr>
          <a:xfrm>
            <a:off x="4572000" y="0"/>
            <a:ext cx="4588399" cy="685800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16" name="Shape 5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7" name="Google Shape;517;p7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18" name="Google Shape;518;p7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19" name="Google Shape;519;p72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20" name="Google Shape;520;p72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21" name="Google Shape;521;p72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22" name="Google Shape;522;p72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23" name="Google Shape;523;p72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4" name="Google Shape;524;p72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5" name="Google Shape;525;p72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6" name="Google Shape;526;p72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27" name="Google Shape;527;p72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28" name="Google Shape;528;p72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  <p:sp>
        <p:nvSpPr>
          <p:cNvPr id="529" name="Google Shape;529;p72"/>
          <p:cNvSpPr/>
          <p:nvPr/>
        </p:nvSpPr>
        <p:spPr>
          <a:xfrm>
            <a:off x="5372275" y="1387350"/>
            <a:ext cx="3343200" cy="40341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0" name="Google Shape;530;p72"/>
          <p:cNvSpPr/>
          <p:nvPr/>
        </p:nvSpPr>
        <p:spPr>
          <a:xfrm>
            <a:off x="4865425" y="1861688"/>
            <a:ext cx="3301200" cy="23073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4" name="Shape 5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35" name="Google Shape;535;p7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36" name="Google Shape;536;p7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37" name="Google Shape;537;p73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38" name="Google Shape;538;p73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39" name="Google Shape;539;p73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3" name="Shape 5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4" name="Google Shape;544;p7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Convolutions: recap</a:t>
            </a:r>
            <a:endParaRPr/>
          </a:p>
        </p:txBody>
      </p:sp>
      <p:pic>
        <p:nvPicPr>
          <p:cNvPr id="545" name="Google Shape;545;p7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8625" y="1991392"/>
            <a:ext cx="8286750" cy="2047875"/>
          </a:xfrm>
          <a:prstGeom prst="rect">
            <a:avLst/>
          </a:prstGeom>
          <a:noFill/>
          <a:ln>
            <a:noFill/>
          </a:ln>
        </p:spPr>
      </p:pic>
      <p:sp>
        <p:nvSpPr>
          <p:cNvPr id="546" name="Google Shape;546;p74"/>
          <p:cNvSpPr txBox="1"/>
          <p:nvPr/>
        </p:nvSpPr>
        <p:spPr>
          <a:xfrm>
            <a:off x="7674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image</a:t>
            </a:r>
            <a:endParaRPr sz="1600"/>
          </a:p>
        </p:txBody>
      </p:sp>
      <p:sp>
        <p:nvSpPr>
          <p:cNvPr id="547" name="Google Shape;547;p74"/>
          <p:cNvSpPr txBox="1"/>
          <p:nvPr/>
        </p:nvSpPr>
        <p:spPr>
          <a:xfrm>
            <a:off x="3430650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conv kernels (filters)</a:t>
            </a:r>
            <a:endParaRPr sz="1600"/>
          </a:p>
        </p:txBody>
      </p:sp>
      <p:sp>
        <p:nvSpPr>
          <p:cNvPr id="548" name="Google Shape;548;p74"/>
          <p:cNvSpPr txBox="1"/>
          <p:nvPr/>
        </p:nvSpPr>
        <p:spPr>
          <a:xfrm>
            <a:off x="6318375" y="435882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feature map</a:t>
            </a:r>
            <a:endParaRPr sz="1600"/>
          </a:p>
        </p:txBody>
      </p:sp>
      <p:sp>
        <p:nvSpPr>
          <p:cNvPr id="549" name="Google Shape;549;p74"/>
          <p:cNvSpPr txBox="1"/>
          <p:nvPr/>
        </p:nvSpPr>
        <p:spPr>
          <a:xfrm>
            <a:off x="6671050" y="2381125"/>
            <a:ext cx="413400" cy="4035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50" name="Google Shape;550;p74"/>
          <p:cNvCxnSpPr/>
          <p:nvPr/>
        </p:nvCxnSpPr>
        <p:spPr>
          <a:xfrm flipH="1" rot="10800000">
            <a:off x="66761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1" name="Google Shape;551;p74"/>
          <p:cNvCxnSpPr/>
          <p:nvPr/>
        </p:nvCxnSpPr>
        <p:spPr>
          <a:xfrm flipH="1" rot="10800000">
            <a:off x="7086850" y="198752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2" name="Google Shape;552;p74"/>
          <p:cNvCxnSpPr/>
          <p:nvPr/>
        </p:nvCxnSpPr>
        <p:spPr>
          <a:xfrm flipH="1" rot="10800000">
            <a:off x="7076950" y="2386075"/>
            <a:ext cx="398400" cy="3936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3" name="Google Shape;553;p74"/>
          <p:cNvCxnSpPr/>
          <p:nvPr/>
        </p:nvCxnSpPr>
        <p:spPr>
          <a:xfrm>
            <a:off x="7074550" y="198752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54" name="Google Shape;554;p74"/>
          <p:cNvCxnSpPr/>
          <p:nvPr/>
        </p:nvCxnSpPr>
        <p:spPr>
          <a:xfrm rot="5400000">
            <a:off x="7281100" y="2184175"/>
            <a:ext cx="403200" cy="990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55" name="Google Shape;555;p74"/>
          <p:cNvSpPr txBox="1"/>
          <p:nvPr/>
        </p:nvSpPr>
        <p:spPr>
          <a:xfrm>
            <a:off x="5881600" y="1446175"/>
            <a:ext cx="1987500" cy="50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/>
              <a:t>cell</a:t>
            </a:r>
            <a:endParaRPr b="1" sz="1600"/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59" name="Shape 5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0" name="Google Shape;560;p7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up-to-bottom explanation</a:t>
            </a:r>
            <a:endParaRPr/>
          </a:p>
        </p:txBody>
      </p:sp>
      <p:sp>
        <p:nvSpPr>
          <p:cNvPr id="561" name="Google Shape;561;p75"/>
          <p:cNvSpPr txBox="1"/>
          <p:nvPr>
            <p:ph idx="1" type="body"/>
          </p:nvPr>
        </p:nvSpPr>
        <p:spPr>
          <a:xfrm>
            <a:off x="311700" y="1536624"/>
            <a:ext cx="8520600" cy="5321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SSD pipeline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Input: image (h,w,3)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Backbone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Backbone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feature map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Feature map </a:t>
            </a:r>
            <a:r>
              <a:rPr lang="ru" sz="1600">
                <a:solidFill>
                  <a:srgbClr val="202124"/>
                </a:solidFill>
                <a:highlight>
                  <a:srgbClr val="FFFFFF"/>
                </a:highlight>
              </a:rPr>
              <a:t>→</a:t>
            </a:r>
            <a:r>
              <a:rPr lang="ru" sz="1600">
                <a:solidFill>
                  <a:srgbClr val="000000"/>
                </a:solidFill>
              </a:rPr>
              <a:t> boxes locations and classes inside of them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rPr b="1" lang="ru" sz="1600">
                <a:solidFill>
                  <a:srgbClr val="000000"/>
                </a:solidFill>
              </a:rPr>
              <a:t>Detection task</a:t>
            </a:r>
            <a:endParaRPr b="1"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160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many boxes?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What should be the size of an input image?</a:t>
            </a:r>
            <a:endParaRPr sz="1600">
              <a:solidFill>
                <a:srgbClr val="000000"/>
              </a:solidFill>
            </a:endParaRPr>
          </a:p>
          <a:p>
            <a:pPr indent="-3302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600"/>
              <a:buAutoNum type="arabicPeriod"/>
            </a:pPr>
            <a:r>
              <a:rPr lang="ru" sz="1600">
                <a:solidFill>
                  <a:srgbClr val="000000"/>
                </a:solidFill>
              </a:rPr>
              <a:t>How to train? (</a:t>
            </a:r>
            <a:r>
              <a:rPr lang="ru" sz="1600">
                <a:solidFill>
                  <a:schemeClr val="dk1"/>
                </a:solidFill>
              </a:rPr>
              <a:t>~ h</a:t>
            </a:r>
            <a:r>
              <a:rPr lang="ru" sz="1600">
                <a:solidFill>
                  <a:schemeClr val="dk1"/>
                </a:solidFill>
              </a:rPr>
              <a:t>ow to make it differentiable?)</a:t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1600"/>
              </a:spcBef>
              <a:spcAft>
                <a:spcPts val="1600"/>
              </a:spcAft>
              <a:buNone/>
            </a:pPr>
            <a:r>
              <a:t/>
            </a:r>
            <a:endParaRPr sz="16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65" name="Shape 5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6" name="Google Shape;566;p7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tlrb format</a:t>
            </a:r>
            <a:endParaRPr/>
          </a:p>
        </p:txBody>
      </p:sp>
      <p:pic>
        <p:nvPicPr>
          <p:cNvPr id="567" name="Google Shape;567;p7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1" cy="4867458"/>
          </a:xfrm>
          <a:prstGeom prst="rect">
            <a:avLst/>
          </a:prstGeom>
          <a:noFill/>
          <a:ln>
            <a:noFill/>
          </a:ln>
        </p:spPr>
      </p:pic>
      <p:sp>
        <p:nvSpPr>
          <p:cNvPr id="568" name="Google Shape;568;p76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2" name="Shape 57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3" name="Google Shape;573;p7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xywh format</a:t>
            </a:r>
            <a:endParaRPr/>
          </a:p>
        </p:txBody>
      </p:sp>
      <p:pic>
        <p:nvPicPr>
          <p:cNvPr id="574" name="Google Shape;574;p7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356867"/>
            <a:ext cx="8839202" cy="4879777"/>
          </a:xfrm>
          <a:prstGeom prst="rect">
            <a:avLst/>
          </a:prstGeom>
          <a:noFill/>
          <a:ln>
            <a:noFill/>
          </a:ln>
        </p:spPr>
      </p:pic>
      <p:sp>
        <p:nvSpPr>
          <p:cNvPr id="575" name="Google Shape;575;p77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9" name="Shape 5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0" name="Google Shape;580;p7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Intersection over Union</a:t>
            </a:r>
            <a:endParaRPr/>
          </a:p>
        </p:txBody>
      </p:sp>
      <p:pic>
        <p:nvPicPr>
          <p:cNvPr id="581" name="Google Shape;581;p7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9938" y="1356875"/>
            <a:ext cx="8224124" cy="4438474"/>
          </a:xfrm>
          <a:prstGeom prst="rect">
            <a:avLst/>
          </a:prstGeom>
          <a:noFill/>
          <a:ln>
            <a:noFill/>
          </a:ln>
        </p:spPr>
      </p:pic>
      <p:sp>
        <p:nvSpPr>
          <p:cNvPr id="582" name="Google Shape;582;p78"/>
          <p:cNvSpPr txBox="1"/>
          <p:nvPr/>
        </p:nvSpPr>
        <p:spPr>
          <a:xfrm>
            <a:off x="5169000" y="6533400"/>
            <a:ext cx="3975000" cy="324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1000"/>
              <a:t> </a:t>
            </a:r>
            <a:endParaRPr sz="1000"/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6" name="Shape 5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7" name="Google Shape;587;p7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88" name="Google Shape;588;p7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sp>
        <p:nvSpPr>
          <p:cNvPr id="589" name="Google Shape;589;p7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3" name="Shape 5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4" name="Google Shape;594;p8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595" name="Google Shape;595;p8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 rot="5400000">
            <a:off x="1294786" y="1772550"/>
            <a:ext cx="6554427" cy="3312901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596" name="Google Shape;596;p80"/>
          <p:cNvCxnSpPr/>
          <p:nvPr/>
        </p:nvCxnSpPr>
        <p:spPr>
          <a:xfrm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597" name="Google Shape;597;p80"/>
          <p:cNvCxnSpPr/>
          <p:nvPr/>
        </p:nvCxnSpPr>
        <p:spPr>
          <a:xfrm flipH="1">
            <a:off x="2892750" y="5864225"/>
            <a:ext cx="3384600" cy="757500"/>
          </a:xfrm>
          <a:prstGeom prst="straightConnector1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98" name="Google Shape;598;p8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2" name="Shape 6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3" name="Google Shape;603;p8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pic>
        <p:nvPicPr>
          <p:cNvPr id="604" name="Google Shape;604;p81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195903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sp>
        <p:nvSpPr>
          <p:cNvPr id="605" name="Google Shape;605;p8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7" name="Google Shape;97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19525"/>
            <a:ext cx="8839200" cy="32189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9" name="Shape 6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0" name="Google Shape;610;p8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11" name="Google Shape;611;p82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12" name="Google Shape;612;p82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13" name="Google Shape;613;p82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sp>
        <p:nvSpPr>
          <p:cNvPr id="614" name="Google Shape;614;p8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18" name="Shape 6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9" name="Google Shape;619;p8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VGG</a:t>
            </a:r>
            <a:endParaRPr/>
          </a:p>
        </p:txBody>
      </p:sp>
      <p:pic>
        <p:nvPicPr>
          <p:cNvPr id="620" name="Google Shape;620;p83"/>
          <p:cNvPicPr preferRelativeResize="0"/>
          <p:nvPr/>
        </p:nvPicPr>
        <p:blipFill rotWithShape="1">
          <a:blip r:embed="rId3">
            <a:alphaModFix/>
          </a:blip>
          <a:srcRect b="30001" l="0" r="0" t="0"/>
          <a:stretch/>
        </p:blipFill>
        <p:spPr>
          <a:xfrm rot="5400000">
            <a:off x="1203465" y="1764337"/>
            <a:ext cx="6752201" cy="3329327"/>
          </a:xfrm>
          <a:prstGeom prst="rect">
            <a:avLst/>
          </a:prstGeom>
          <a:noFill/>
          <a:ln>
            <a:noFill/>
          </a:ln>
        </p:spPr>
      </p:pic>
      <p:pic>
        <p:nvPicPr>
          <p:cNvPr id="621" name="Google Shape;621;p83"/>
          <p:cNvPicPr preferRelativeResize="0"/>
          <p:nvPr/>
        </p:nvPicPr>
        <p:blipFill rotWithShape="1">
          <a:blip r:embed="rId3">
            <a:alphaModFix/>
          </a:blip>
          <a:srcRect b="0" l="57140" r="23624" t="69607"/>
          <a:stretch/>
        </p:blipFill>
        <p:spPr>
          <a:xfrm>
            <a:off x="1616085" y="3881988"/>
            <a:ext cx="1298803" cy="14455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22" name="Google Shape;622;p83"/>
          <p:cNvPicPr preferRelativeResize="0"/>
          <p:nvPr/>
        </p:nvPicPr>
        <p:blipFill rotWithShape="1">
          <a:blip r:embed="rId3">
            <a:alphaModFix/>
          </a:blip>
          <a:srcRect b="9603" l="85923" r="1981" t="69608"/>
          <a:stretch/>
        </p:blipFill>
        <p:spPr>
          <a:xfrm>
            <a:off x="2056389" y="5816362"/>
            <a:ext cx="816672" cy="98874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23" name="Google Shape;623;p83"/>
          <p:cNvCxnSpPr/>
          <p:nvPr/>
        </p:nvCxnSpPr>
        <p:spPr>
          <a:xfrm>
            <a:off x="4466975" y="6277400"/>
            <a:ext cx="4200" cy="527700"/>
          </a:xfrm>
          <a:prstGeom prst="straightConnector1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4" name="Google Shape;624;p83"/>
          <p:cNvSpPr txBox="1"/>
          <p:nvPr/>
        </p:nvSpPr>
        <p:spPr>
          <a:xfrm>
            <a:off x="3329913" y="6346250"/>
            <a:ext cx="2499300" cy="39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Auxiliary              Layers</a:t>
            </a:r>
            <a:endParaRPr/>
          </a:p>
        </p:txBody>
      </p:sp>
      <p:sp>
        <p:nvSpPr>
          <p:cNvPr id="625" name="Google Shape;625;p8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29" name="Shape 6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0" name="Google Shape;630;p8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auxiliary (“extra”) layers</a:t>
            </a:r>
            <a:endParaRPr/>
          </a:p>
        </p:txBody>
      </p:sp>
      <p:pic>
        <p:nvPicPr>
          <p:cNvPr id="631" name="Google Shape;631;p84"/>
          <p:cNvPicPr preferRelativeResize="0"/>
          <p:nvPr/>
        </p:nvPicPr>
        <p:blipFill rotWithShape="1">
          <a:blip r:embed="rId3">
            <a:alphaModFix/>
          </a:blip>
          <a:srcRect b="0" l="38552" r="18979" t="0"/>
          <a:stretch/>
        </p:blipFill>
        <p:spPr>
          <a:xfrm rot="5400000">
            <a:off x="2821560" y="1997739"/>
            <a:ext cx="3500878" cy="5196351"/>
          </a:xfrm>
          <a:prstGeom prst="rect">
            <a:avLst/>
          </a:prstGeom>
          <a:noFill/>
          <a:ln>
            <a:noFill/>
          </a:ln>
        </p:spPr>
      </p:pic>
      <p:pic>
        <p:nvPicPr>
          <p:cNvPr id="632" name="Google Shape;632;p84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4299783" y="1094342"/>
            <a:ext cx="1446377" cy="1751127"/>
          </a:xfrm>
          <a:prstGeom prst="rect">
            <a:avLst/>
          </a:prstGeom>
          <a:noFill/>
          <a:ln>
            <a:noFill/>
          </a:ln>
        </p:spPr>
      </p:pic>
      <p:sp>
        <p:nvSpPr>
          <p:cNvPr id="633" name="Google Shape;633;p8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5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7" name="Shape 6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8" name="Google Shape;638;p8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feature maps</a:t>
            </a:r>
            <a:endParaRPr/>
          </a:p>
        </p:txBody>
      </p:sp>
      <p:sp>
        <p:nvSpPr>
          <p:cNvPr id="639" name="Google Shape;639;p8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0" name="Google Shape;640;p85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41" name="Google Shape;641;p85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42" name="Google Shape;642;p85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7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6" name="Shape 6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47" name="Google Shape;647;p8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</a:t>
            </a:r>
            <a:endParaRPr/>
          </a:p>
        </p:txBody>
      </p:sp>
      <p:sp>
        <p:nvSpPr>
          <p:cNvPr id="648" name="Google Shape;648;p8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49" name="Google Shape;649;p86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50" name="Google Shape;650;p86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51" name="Google Shape;651;p86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52" name="Google Shape;652;p86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</p:spTree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6" name="Shape 6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7" name="Google Shape;657;p8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“default boxes” of one cell</a:t>
            </a:r>
            <a:endParaRPr/>
          </a:p>
        </p:txBody>
      </p:sp>
      <p:sp>
        <p:nvSpPr>
          <p:cNvPr id="658" name="Google Shape;658;p8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59" name="Google Shape;659;p87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>
            <a:off x="412868" y="2187382"/>
            <a:ext cx="2231103" cy="24832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0" name="Google Shape;660;p87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>
            <a:off x="2943908" y="2561004"/>
            <a:ext cx="1433812" cy="17359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61" name="Google Shape;661;p87"/>
          <p:cNvPicPr preferRelativeResize="0"/>
          <p:nvPr/>
        </p:nvPicPr>
        <p:blipFill rotWithShape="1">
          <a:blip r:embed="rId5">
            <a:alphaModFix/>
          </a:blip>
          <a:srcRect b="0" l="38552" r="18979" t="79286"/>
          <a:stretch/>
        </p:blipFill>
        <p:spPr>
          <a:xfrm>
            <a:off x="4225322" y="2639691"/>
            <a:ext cx="4505801" cy="1385324"/>
          </a:xfrm>
          <a:prstGeom prst="rect">
            <a:avLst/>
          </a:prstGeom>
          <a:noFill/>
          <a:ln>
            <a:noFill/>
          </a:ln>
        </p:spPr>
      </p:pic>
      <p:sp>
        <p:nvSpPr>
          <p:cNvPr id="662" name="Google Shape;662;p87"/>
          <p:cNvSpPr txBox="1"/>
          <p:nvPr/>
        </p:nvSpPr>
        <p:spPr>
          <a:xfrm>
            <a:off x="1823700" y="5124825"/>
            <a:ext cx="5496600" cy="649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600"/>
              <a:t>Each of these feature maps’ cells has 4-6 “default boxes”</a:t>
            </a:r>
            <a:endParaRPr sz="1600"/>
          </a:p>
        </p:txBody>
      </p:sp>
      <p:pic>
        <p:nvPicPr>
          <p:cNvPr id="663" name="Google Shape;663;p87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039625" y="1778363"/>
            <a:ext cx="5579600" cy="3108001"/>
          </a:xfrm>
          <a:prstGeom prst="rect">
            <a:avLst/>
          </a:prstGeom>
          <a:noFill/>
          <a:ln>
            <a:noFill/>
          </a:ln>
        </p:spPr>
      </p:pic>
      <p:sp>
        <p:nvSpPr>
          <p:cNvPr id="664" name="Google Shape;664;p87"/>
          <p:cNvSpPr txBox="1"/>
          <p:nvPr/>
        </p:nvSpPr>
        <p:spPr>
          <a:xfrm>
            <a:off x="479625" y="2501900"/>
            <a:ext cx="49200" cy="59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65" name="Google Shape;665;p87"/>
          <p:cNvCxnSpPr>
            <a:stCxn id="664" idx="0"/>
          </p:cNvCxnSpPr>
          <p:nvPr/>
        </p:nvCxnSpPr>
        <p:spPr>
          <a:xfrm>
            <a:off x="504225" y="2501900"/>
            <a:ext cx="5114100" cy="430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66" name="Google Shape;666;p87"/>
          <p:cNvCxnSpPr/>
          <p:nvPr/>
        </p:nvCxnSpPr>
        <p:spPr>
          <a:xfrm>
            <a:off x="504225" y="2561000"/>
            <a:ext cx="5114100" cy="8532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none"/>
          </a:ln>
        </p:spPr>
      </p:cxnSp>
    </p:spTree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70" name="Shape 6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1" name="Google Shape;671;p8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number of default boxes</a:t>
            </a:r>
            <a:endParaRPr/>
          </a:p>
        </p:txBody>
      </p:sp>
      <p:pic>
        <p:nvPicPr>
          <p:cNvPr id="672" name="Google Shape;672;p8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2900" y="1356875"/>
            <a:ext cx="7695350" cy="4821473"/>
          </a:xfrm>
          <a:prstGeom prst="rect">
            <a:avLst/>
          </a:prstGeom>
          <a:noFill/>
          <a:ln>
            <a:noFill/>
          </a:ln>
        </p:spPr>
      </p:pic>
      <p:pic>
        <p:nvPicPr>
          <p:cNvPr id="673" name="Google Shape;673;p88"/>
          <p:cNvPicPr preferRelativeResize="0"/>
          <p:nvPr/>
        </p:nvPicPr>
        <p:blipFill rotWithShape="1">
          <a:blip r:embed="rId4">
            <a:alphaModFix/>
          </a:blip>
          <a:srcRect b="0" l="57140" r="23624" t="69607"/>
          <a:stretch/>
        </p:blipFill>
        <p:spPr>
          <a:xfrm rot="5400000">
            <a:off x="131899" y="1704551"/>
            <a:ext cx="954275" cy="1051378"/>
          </a:xfrm>
          <a:prstGeom prst="rect">
            <a:avLst/>
          </a:prstGeom>
          <a:noFill/>
          <a:ln>
            <a:noFill/>
          </a:ln>
        </p:spPr>
      </p:pic>
      <p:pic>
        <p:nvPicPr>
          <p:cNvPr id="674" name="Google Shape;674;p88"/>
          <p:cNvPicPr preferRelativeResize="0"/>
          <p:nvPr/>
        </p:nvPicPr>
        <p:blipFill rotWithShape="1">
          <a:blip r:embed="rId4">
            <a:alphaModFix/>
          </a:blip>
          <a:srcRect b="9603" l="85923" r="1981" t="69608"/>
          <a:stretch/>
        </p:blipFill>
        <p:spPr>
          <a:xfrm rot="5400000">
            <a:off x="481465" y="2686661"/>
            <a:ext cx="571521" cy="734974"/>
          </a:xfrm>
          <a:prstGeom prst="rect">
            <a:avLst/>
          </a:prstGeom>
          <a:noFill/>
          <a:ln>
            <a:noFill/>
          </a:ln>
        </p:spPr>
      </p:pic>
      <p:pic>
        <p:nvPicPr>
          <p:cNvPr id="675" name="Google Shape;675;p88"/>
          <p:cNvPicPr preferRelativeResize="0"/>
          <p:nvPr/>
        </p:nvPicPr>
        <p:blipFill rotWithShape="1">
          <a:blip r:embed="rId5">
            <a:alphaModFix/>
          </a:blip>
          <a:srcRect b="0" l="43486" r="18980" t="79286"/>
          <a:stretch/>
        </p:blipFill>
        <p:spPr>
          <a:xfrm rot="5400000">
            <a:off x="-398474" y="4274686"/>
            <a:ext cx="2331422" cy="586550"/>
          </a:xfrm>
          <a:prstGeom prst="rect">
            <a:avLst/>
          </a:prstGeom>
          <a:noFill/>
          <a:ln>
            <a:noFill/>
          </a:ln>
        </p:spPr>
      </p:pic>
      <p:sp>
        <p:nvSpPr>
          <p:cNvPr id="676" name="Google Shape;676;p8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6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0" name="Shape 6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" name="Google Shape;681;p8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convolutions </a:t>
            </a:r>
            <a:endParaRPr/>
          </a:p>
        </p:txBody>
      </p:sp>
      <p:pic>
        <p:nvPicPr>
          <p:cNvPr id="682" name="Google Shape;682;p8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31000" y="1356867"/>
            <a:ext cx="8681984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683" name="Google Shape;683;p8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7" name="Shape 6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8" name="Google Shape;688;p9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 scheme</a:t>
            </a:r>
            <a:endParaRPr/>
          </a:p>
        </p:txBody>
      </p:sp>
      <p:pic>
        <p:nvPicPr>
          <p:cNvPr id="689" name="Google Shape;689;p9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09267"/>
            <a:ext cx="8839203" cy="4267643"/>
          </a:xfrm>
          <a:prstGeom prst="rect">
            <a:avLst/>
          </a:prstGeom>
          <a:noFill/>
          <a:ln>
            <a:noFill/>
          </a:ln>
        </p:spPr>
      </p:pic>
      <p:sp>
        <p:nvSpPr>
          <p:cNvPr id="690" name="Google Shape;690;p9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4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</p:spTree>
  </p:cSld>
  <p:clrMapOvr>
    <a:masterClrMapping/>
  </p:clrMapOvr>
</p:sld>
</file>

<file path=ppt/slides/slide7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94" name="Shape 6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5" name="Google Shape;695;p9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location coordinates channels</a:t>
            </a:r>
            <a:endParaRPr/>
          </a:p>
        </p:txBody>
      </p:sp>
      <p:sp>
        <p:nvSpPr>
          <p:cNvPr id="696" name="Google Shape;696;p9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697" name="Google Shape;697;p9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75138" y="1356867"/>
            <a:ext cx="6393713" cy="519633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20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</p:txBody>
      </p:sp>
      <p:pic>
        <p:nvPicPr>
          <p:cNvPr id="103" name="Google Shape;10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16574" y="1756400"/>
            <a:ext cx="7710849" cy="34278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1" name="Shape 7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2" name="Google Shape;702;p9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score channels</a:t>
            </a:r>
            <a:endParaRPr/>
          </a:p>
        </p:txBody>
      </p:sp>
      <p:sp>
        <p:nvSpPr>
          <p:cNvPr id="703" name="Google Shape;703;p9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04" name="Google Shape;704;p9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364250" y="1356867"/>
            <a:ext cx="6415502" cy="50424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p9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boxes of FM 9</a:t>
            </a:r>
            <a:endParaRPr/>
          </a:p>
        </p:txBody>
      </p:sp>
      <p:sp>
        <p:nvSpPr>
          <p:cNvPr id="710" name="Google Shape;710;p93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1" name="Google Shape;711;p9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17313" y="1356867"/>
            <a:ext cx="7109387" cy="494050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5" name="Shape 7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6" name="Google Shape;716;p9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all predicted boxes</a:t>
            </a:r>
            <a:endParaRPr/>
          </a:p>
        </p:txBody>
      </p:sp>
      <p:sp>
        <p:nvSpPr>
          <p:cNvPr id="717" name="Google Shape;717;p9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18" name="Google Shape;718;p9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027438" y="1356867"/>
            <a:ext cx="7089118" cy="494051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2" name="Shape 7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3" name="Google Shape;723;p9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predictions</a:t>
            </a:r>
            <a:endParaRPr/>
          </a:p>
        </p:txBody>
      </p:sp>
      <p:sp>
        <p:nvSpPr>
          <p:cNvPr id="724" name="Google Shape;724;p9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25" name="Google Shape;725;p9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26175" y="1356867"/>
            <a:ext cx="8691639" cy="4940511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9" name="Shape 7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0" name="Google Shape;730;p96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matching</a:t>
            </a:r>
            <a:endParaRPr/>
          </a:p>
        </p:txBody>
      </p:sp>
      <p:sp>
        <p:nvSpPr>
          <p:cNvPr id="731" name="Google Shape;731;p96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2" name="Google Shape;732;p9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00525" y="1356867"/>
            <a:ext cx="8342962" cy="494050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p97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38" name="Google Shape;738;p97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39" name="Google Shape;739;p9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3" name="Shape 7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4" name="Google Shape;744;p98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coordinate regression loss</a:t>
            </a:r>
            <a:endParaRPr/>
          </a:p>
        </p:txBody>
      </p:sp>
      <p:sp>
        <p:nvSpPr>
          <p:cNvPr id="745" name="Google Shape;745;p98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46" name="Google Shape;746;p9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1846792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47" name="Google Shape;747;p98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14520" y="3257725"/>
            <a:ext cx="6514966" cy="2749275"/>
          </a:xfrm>
          <a:prstGeom prst="rect">
            <a:avLst/>
          </a:prstGeom>
          <a:noFill/>
          <a:ln>
            <a:noFill/>
          </a:ln>
        </p:spPr>
      </p:pic>
      <p:sp>
        <p:nvSpPr>
          <p:cNvPr id="748" name="Google Shape;748;p98"/>
          <p:cNvSpPr/>
          <p:nvPr/>
        </p:nvSpPr>
        <p:spPr>
          <a:xfrm>
            <a:off x="3033025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749" name="Google Shape;749;p98"/>
          <p:cNvSpPr/>
          <p:nvPr/>
        </p:nvSpPr>
        <p:spPr>
          <a:xfrm>
            <a:off x="6422550" y="3532325"/>
            <a:ext cx="204000" cy="186900"/>
          </a:xfrm>
          <a:prstGeom prst="ellipse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3" name="Shape 7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4" name="Google Shape;754;p99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55" name="Google Shape;755;p99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56" name="Google Shape;756;p9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926142"/>
            <a:ext cx="8839200" cy="92068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0" name="Shape 7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1" name="Google Shape;761;p10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62" name="Google Shape;762;p100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63" name="Google Shape;763;p10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64" name="Google Shape;764;p10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68" name="Shape 7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9" name="Google Shape;769;p10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classification loss + hard negative mining</a:t>
            </a:r>
            <a:endParaRPr/>
          </a:p>
        </p:txBody>
      </p:sp>
      <p:sp>
        <p:nvSpPr>
          <p:cNvPr id="770" name="Google Shape;770;p101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71" name="Google Shape;771;p10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5199017"/>
            <a:ext cx="8839200" cy="920683"/>
          </a:xfrm>
          <a:prstGeom prst="rect">
            <a:avLst/>
          </a:prstGeom>
          <a:noFill/>
          <a:ln>
            <a:noFill/>
          </a:ln>
        </p:spPr>
      </p:pic>
      <p:pic>
        <p:nvPicPr>
          <p:cNvPr id="772" name="Google Shape;772;p10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338113" y="1509275"/>
            <a:ext cx="6467776" cy="3676424"/>
          </a:xfrm>
          <a:prstGeom prst="rect">
            <a:avLst/>
          </a:prstGeom>
          <a:noFill/>
          <a:ln>
            <a:noFill/>
          </a:ln>
        </p:spPr>
      </p:pic>
      <p:sp>
        <p:nvSpPr>
          <p:cNvPr id="773" name="Google Shape;773;p101"/>
          <p:cNvSpPr txBox="1"/>
          <p:nvPr/>
        </p:nvSpPr>
        <p:spPr>
          <a:xfrm>
            <a:off x="2461500" y="6119700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21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Classification: ILSVRC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109" name="Google Shape;109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848800"/>
            <a:ext cx="8839199" cy="3302646"/>
          </a:xfrm>
          <a:prstGeom prst="rect">
            <a:avLst/>
          </a:prstGeom>
          <a:noFill/>
          <a:ln>
            <a:noFill/>
          </a:ln>
        </p:spPr>
      </p:pic>
      <p:sp>
        <p:nvSpPr>
          <p:cNvPr id="110" name="Google Shape;110;p21"/>
          <p:cNvSpPr txBox="1"/>
          <p:nvPr/>
        </p:nvSpPr>
        <p:spPr>
          <a:xfrm>
            <a:off x="0" y="6338400"/>
            <a:ext cx="5463900" cy="51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hlinkClick r:id="rId4"/>
              </a:rPr>
              <a:t>https://paperswithcode.com/sota/image-classification-on-imagenet</a:t>
            </a:r>
            <a:endParaRPr/>
          </a:p>
        </p:txBody>
      </p:sp>
    </p:spTree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77" name="Shape 7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8" name="Google Shape;778;p102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SSD: full multibox loss</a:t>
            </a:r>
            <a:endParaRPr/>
          </a:p>
        </p:txBody>
      </p:sp>
      <p:sp>
        <p:nvSpPr>
          <p:cNvPr id="779" name="Google Shape;779;p102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80" name="Google Shape;780;p10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52400" y="2646654"/>
            <a:ext cx="8839200" cy="920683"/>
          </a:xfrm>
          <a:prstGeom prst="rect">
            <a:avLst/>
          </a:prstGeom>
          <a:noFill/>
          <a:ln>
            <a:noFill/>
          </a:ln>
        </p:spPr>
      </p:pic>
      <p:sp>
        <p:nvSpPr>
          <p:cNvPr id="781" name="Google Shape;781;p102"/>
          <p:cNvSpPr txBox="1"/>
          <p:nvPr/>
        </p:nvSpPr>
        <p:spPr>
          <a:xfrm>
            <a:off x="2461500" y="3862863"/>
            <a:ext cx="4221000" cy="511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N_hard_negatives = 3 * N_positives</a:t>
            </a:r>
            <a:endParaRPr/>
          </a:p>
        </p:txBody>
      </p:sp>
      <p:pic>
        <p:nvPicPr>
          <p:cNvPr id="782" name="Google Shape;782;p10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52400" y="1567304"/>
            <a:ext cx="8839203" cy="921017"/>
          </a:xfrm>
          <a:prstGeom prst="rect">
            <a:avLst/>
          </a:prstGeom>
          <a:noFill/>
          <a:ln>
            <a:noFill/>
          </a:ln>
        </p:spPr>
      </p:pic>
      <p:pic>
        <p:nvPicPr>
          <p:cNvPr id="783" name="Google Shape;783;p102"/>
          <p:cNvPicPr preferRelativeResize="0"/>
          <p:nvPr/>
        </p:nvPicPr>
        <p:blipFill rotWithShape="1">
          <a:blip r:embed="rId6">
            <a:alphaModFix/>
          </a:blip>
          <a:srcRect b="0" l="34562" r="37276" t="0"/>
          <a:stretch/>
        </p:blipFill>
        <p:spPr>
          <a:xfrm>
            <a:off x="2203149" y="4585100"/>
            <a:ext cx="4737703" cy="1217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87" name="Shape 7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88" name="Google Shape;788;p10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0" y="2048367"/>
            <a:ext cx="6015348" cy="277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89" name="Google Shape;789;p103"/>
          <p:cNvSpPr txBox="1"/>
          <p:nvPr/>
        </p:nvSpPr>
        <p:spPr>
          <a:xfrm>
            <a:off x="2972700" y="5164050"/>
            <a:ext cx="3198600" cy="57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For each class separately!</a:t>
            </a:r>
            <a:endParaRPr sz="1800"/>
          </a:p>
        </p:txBody>
      </p:sp>
      <p:sp>
        <p:nvSpPr>
          <p:cNvPr id="790" name="Google Shape;790;p103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</a:t>
            </a:r>
            <a:r>
              <a:rPr lang="ru"/>
              <a:t>on-max suppression</a:t>
            </a:r>
            <a:endParaRPr/>
          </a:p>
        </p:txBody>
      </p:sp>
    </p:spTree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4" name="Shape 7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5" name="Google Shape;795;p104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796" name="Google Shape;796;p104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797" name="Google Shape;797;p10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06600" y="1509267"/>
            <a:ext cx="8530793" cy="494050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1" name="Shape 8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2" name="Google Shape;802;p105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non-max suppression</a:t>
            </a:r>
            <a:endParaRPr/>
          </a:p>
        </p:txBody>
      </p:sp>
      <p:sp>
        <p:nvSpPr>
          <p:cNvPr id="803" name="Google Shape;803;p105"/>
          <p:cNvSpPr txBox="1"/>
          <p:nvPr/>
        </p:nvSpPr>
        <p:spPr>
          <a:xfrm>
            <a:off x="6720300" y="6602175"/>
            <a:ext cx="2423700" cy="25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" u="sng">
                <a:solidFill>
                  <a:schemeClr val="hlink"/>
                </a:solidFill>
                <a:hlinkClick r:id="rId3"/>
              </a:rPr>
              <a:t>https://github.com/sgrvinod/a-PyTorch-Tutorial-to-Object-Detection</a:t>
            </a:r>
            <a:r>
              <a:rPr lang="ru" sz="600"/>
              <a:t> </a:t>
            </a:r>
            <a:endParaRPr sz="600"/>
          </a:p>
        </p:txBody>
      </p:sp>
      <p:pic>
        <p:nvPicPr>
          <p:cNvPr id="804" name="Google Shape;804;p10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30400" y="1661321"/>
            <a:ext cx="8683202" cy="486234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08" name="Shape 8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9" name="Google Shape;809;p106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Summary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10" name="Google Shape;810;p106"/>
          <p:cNvSpPr txBox="1"/>
          <p:nvPr>
            <p:ph idx="1" type="body"/>
          </p:nvPr>
        </p:nvSpPr>
        <p:spPr>
          <a:xfrm>
            <a:off x="311700" y="1628399"/>
            <a:ext cx="8520600" cy="522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One-stage detectors</a:t>
            </a:r>
            <a:b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</a:b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Font typeface="Roboto"/>
              <a:buAutoNum type="arabicPeriod"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In-depth SSD architecture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4" name="Shape 814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18" name="Shape 8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" name="Google Shape;819;p108"/>
          <p:cNvSpPr txBox="1"/>
          <p:nvPr>
            <p:ph type="ctrTitle"/>
          </p:nvPr>
        </p:nvSpPr>
        <p:spPr>
          <a:xfrm>
            <a:off x="311708" y="992767"/>
            <a:ext cx="8520600" cy="27369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Modern approaches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sp>
        <p:nvSpPr>
          <p:cNvPr id="820" name="Google Shape;820;p108"/>
          <p:cNvSpPr txBox="1"/>
          <p:nvPr>
            <p:ph idx="1" type="subTitle"/>
          </p:nvPr>
        </p:nvSpPr>
        <p:spPr>
          <a:xfrm>
            <a:off x="311700" y="3778833"/>
            <a:ext cx="8520600" cy="1056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latin typeface="Roboto"/>
                <a:ea typeface="Roboto"/>
                <a:cs typeface="Roboto"/>
                <a:sym typeface="Roboto"/>
              </a:rPr>
              <a:t>State-of-the-Art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24" name="Shape 8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25" name="Google Shape;825;p109"/>
          <p:cNvSpPr txBox="1"/>
          <p:nvPr/>
        </p:nvSpPr>
        <p:spPr>
          <a:xfrm>
            <a:off x="5608550" y="2745150"/>
            <a:ext cx="3172800" cy="38916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26" name="Google Shape;826;p109"/>
          <p:cNvSpPr txBox="1"/>
          <p:nvPr>
            <p:ph type="title"/>
          </p:nvPr>
        </p:nvSpPr>
        <p:spPr>
          <a:xfrm>
            <a:off x="311700" y="791156"/>
            <a:ext cx="8520600" cy="1017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Detection: Taxonomy</a:t>
            </a:r>
            <a:endParaRPr/>
          </a:p>
        </p:txBody>
      </p:sp>
      <p:sp>
        <p:nvSpPr>
          <p:cNvPr id="827" name="Google Shape;827;p109"/>
          <p:cNvSpPr txBox="1"/>
          <p:nvPr/>
        </p:nvSpPr>
        <p:spPr>
          <a:xfrm>
            <a:off x="3468350" y="1584133"/>
            <a:ext cx="2140200" cy="6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Detectors</a:t>
            </a:r>
            <a:endParaRPr sz="1800"/>
          </a:p>
        </p:txBody>
      </p:sp>
      <p:sp>
        <p:nvSpPr>
          <p:cNvPr id="828" name="Google Shape;828;p109"/>
          <p:cNvSpPr txBox="1"/>
          <p:nvPr/>
        </p:nvSpPr>
        <p:spPr>
          <a:xfrm>
            <a:off x="3468350" y="2789400"/>
            <a:ext cx="2140200" cy="2838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One-Stage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SSD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b="1" lang="ru" sz="1800"/>
              <a:t>YOL</a:t>
            </a:r>
            <a:r>
              <a:rPr b="1" lang="ru" sz="1800"/>
              <a:t>Ov3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DSOD</a:t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800"/>
              <a:buChar char="●"/>
            </a:pPr>
            <a:r>
              <a:rPr lang="ru" sz="1800"/>
              <a:t>RFBNet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829" name="Google Shape;829;p109"/>
          <p:cNvSpPr txBox="1"/>
          <p:nvPr/>
        </p:nvSpPr>
        <p:spPr>
          <a:xfrm>
            <a:off x="930150" y="2789400"/>
            <a:ext cx="2140200" cy="3065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Two-Stage (Proposal-based)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Faster RCNN</a:t>
            </a:r>
            <a:endParaRPr b="1" sz="1800"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b="1" lang="ru" sz="1800"/>
              <a:t>Mask RCNN</a:t>
            </a:r>
            <a:endParaRPr b="1" sz="1800"/>
          </a:p>
        </p:txBody>
      </p:sp>
      <p:sp>
        <p:nvSpPr>
          <p:cNvPr id="830" name="Google Shape;830;p109"/>
          <p:cNvSpPr txBox="1"/>
          <p:nvPr/>
        </p:nvSpPr>
        <p:spPr>
          <a:xfrm>
            <a:off x="6006550" y="2789400"/>
            <a:ext cx="2657100" cy="389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 sz="1800"/>
              <a:t>Points-based</a:t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CenterNet</a:t>
            </a:r>
            <a:endParaRPr b="1"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CornerNet</a:t>
            </a: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lang="ru" sz="1800">
                <a:solidFill>
                  <a:schemeClr val="dk1"/>
                </a:solidFill>
              </a:rPr>
              <a:t>ExtremeNet</a:t>
            </a:r>
            <a:br>
              <a:rPr lang="ru" sz="1800">
                <a:solidFill>
                  <a:schemeClr val="dk1"/>
                </a:solidFill>
              </a:rPr>
            </a:b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</a:endParaRPr>
          </a:p>
          <a:p>
            <a:pPr indent="0" lvl="0" marL="457200" rtl="0" algn="l">
              <a:spcBef>
                <a:spcPts val="0"/>
              </a:spcBef>
              <a:spcAft>
                <a:spcPts val="0"/>
              </a:spcAft>
              <a:buNone/>
            </a:pPr>
            <a:br>
              <a:rPr lang="ru" sz="1800">
                <a:solidFill>
                  <a:schemeClr val="dk1"/>
                </a:solidFill>
              </a:rPr>
            </a:br>
            <a:endParaRPr sz="1800"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●"/>
            </a:pPr>
            <a:r>
              <a:rPr b="1" lang="ru" sz="1800">
                <a:solidFill>
                  <a:schemeClr val="dk1"/>
                </a:solidFill>
              </a:rPr>
              <a:t>EfficientDet (NAS)</a:t>
            </a:r>
            <a:endParaRPr b="1" sz="1800"/>
          </a:p>
        </p:txBody>
      </p:sp>
      <p:cxnSp>
        <p:nvCxnSpPr>
          <p:cNvPr id="831" name="Google Shape;831;p109"/>
          <p:cNvCxnSpPr/>
          <p:nvPr/>
        </p:nvCxnSpPr>
        <p:spPr>
          <a:xfrm flipH="1">
            <a:off x="2553200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2" name="Google Shape;832;p109"/>
          <p:cNvCxnSpPr/>
          <p:nvPr/>
        </p:nvCxnSpPr>
        <p:spPr>
          <a:xfrm>
            <a:off x="5192475" y="2144967"/>
            <a:ext cx="1291500" cy="5805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3" name="Google Shape;833;p109"/>
          <p:cNvCxnSpPr>
            <a:stCxn id="827" idx="2"/>
            <a:endCxn id="828" idx="0"/>
          </p:cNvCxnSpPr>
          <p:nvPr/>
        </p:nvCxnSpPr>
        <p:spPr>
          <a:xfrm>
            <a:off x="4538450" y="2223733"/>
            <a:ext cx="0" cy="565800"/>
          </a:xfrm>
          <a:prstGeom prst="straightConnector1">
            <a:avLst/>
          </a:prstGeom>
          <a:noFill/>
          <a:ln cap="flat" cmpd="sng" w="952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834" name="Google Shape;834;p109"/>
          <p:cNvCxnSpPr/>
          <p:nvPr/>
        </p:nvCxnSpPr>
        <p:spPr>
          <a:xfrm>
            <a:off x="608050" y="3674967"/>
            <a:ext cx="300" cy="2322300"/>
          </a:xfrm>
          <a:prstGeom prst="straightConnector1">
            <a:avLst/>
          </a:prstGeom>
          <a:noFill/>
          <a:ln cap="flat" cmpd="sng" w="28575">
            <a:solidFill>
              <a:srgbClr val="00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835" name="Google Shape;835;p109"/>
          <p:cNvSpPr txBox="1"/>
          <p:nvPr/>
        </p:nvSpPr>
        <p:spPr>
          <a:xfrm>
            <a:off x="201675" y="4157167"/>
            <a:ext cx="319200" cy="1358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Time</a:t>
            </a:r>
            <a:endParaRPr/>
          </a:p>
        </p:txBody>
      </p:sp>
      <p:sp>
        <p:nvSpPr>
          <p:cNvPr id="836" name="Google Shape;836;p109"/>
          <p:cNvSpPr txBox="1"/>
          <p:nvPr/>
        </p:nvSpPr>
        <p:spPr>
          <a:xfrm>
            <a:off x="3292850" y="3965250"/>
            <a:ext cx="2315700" cy="974100"/>
          </a:xfrm>
          <a:prstGeom prst="rect">
            <a:avLst/>
          </a:prstGeom>
          <a:noFill/>
          <a:ln cap="flat" cmpd="sng" w="1905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7" name="Google Shape;837;p109"/>
          <p:cNvSpPr/>
          <p:nvPr/>
        </p:nvSpPr>
        <p:spPr>
          <a:xfrm>
            <a:off x="5529700" y="3999600"/>
            <a:ext cx="324600" cy="90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9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000000"/>
        </a:solidFill>
      </p:bgPr>
    </p:bg>
    <p:spTree>
      <p:nvGrpSpPr>
        <p:cNvPr id="841" name="Shape 8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2" name="Google Shape;842;p110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Incremental improvement: </a:t>
            </a:r>
            <a:r>
              <a:rPr lang="ru">
                <a:solidFill>
                  <a:srgbClr val="FFFFFF"/>
                </a:solidFill>
                <a:latin typeface="Roboto"/>
                <a:ea typeface="Roboto"/>
                <a:cs typeface="Roboto"/>
                <a:sym typeface="Roboto"/>
              </a:rPr>
              <a:t>YOLOv3 (2018)</a:t>
            </a:r>
            <a:endParaRPr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43" name="Google Shape;843;p11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1075" y="1509267"/>
            <a:ext cx="8341859" cy="5196333"/>
          </a:xfrm>
          <a:prstGeom prst="rect">
            <a:avLst/>
          </a:prstGeom>
          <a:noFill/>
          <a:ln>
            <a:noFill/>
          </a:ln>
        </p:spPr>
      </p:pic>
      <p:sp>
        <p:nvSpPr>
          <p:cNvPr id="844" name="Google Shape;844;p110"/>
          <p:cNvSpPr txBox="1"/>
          <p:nvPr/>
        </p:nvSpPr>
        <p:spPr>
          <a:xfrm>
            <a:off x="0" y="6530000"/>
            <a:ext cx="4500600" cy="327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 u="sng">
                <a:solidFill>
                  <a:schemeClr val="hlink"/>
                </a:solidFill>
                <a:latin typeface="Roboto"/>
                <a:ea typeface="Roboto"/>
                <a:cs typeface="Roboto"/>
                <a:sym typeface="Roboto"/>
                <a:hlinkClick r:id="rId4"/>
              </a:rPr>
              <a:t>https://pjreddie.com/darknet/yolo</a:t>
            </a:r>
            <a:endParaRPr sz="1100">
              <a:solidFill>
                <a:srgbClr val="3FBEEB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</p:spTree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FFFFFF"/>
        </a:solidFill>
      </p:bgPr>
    </p:bg>
    <p:spTree>
      <p:nvGrpSpPr>
        <p:cNvPr id="848" name="Shape 8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9" name="Google Shape;849;p111"/>
          <p:cNvSpPr txBox="1"/>
          <p:nvPr>
            <p:ph type="title"/>
          </p:nvPr>
        </p:nvSpPr>
        <p:spPr>
          <a:xfrm>
            <a:off x="311700" y="593367"/>
            <a:ext cx="8520600" cy="763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  <a:latin typeface="Roboto"/>
                <a:ea typeface="Roboto"/>
                <a:cs typeface="Roboto"/>
                <a:sym typeface="Roboto"/>
              </a:rPr>
              <a:t>Incremental improvement: YOLOv3 (2018)</a:t>
            </a:r>
            <a:endParaRPr>
              <a:solidFill>
                <a:srgbClr val="000000"/>
              </a:solidFill>
              <a:latin typeface="Roboto"/>
              <a:ea typeface="Roboto"/>
              <a:cs typeface="Roboto"/>
              <a:sym typeface="Roboto"/>
            </a:endParaRPr>
          </a:p>
        </p:txBody>
      </p:sp>
      <p:pic>
        <p:nvPicPr>
          <p:cNvPr id="850" name="Google Shape;850;p11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47400" y="1727325"/>
            <a:ext cx="7649201" cy="41113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